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60" r:id="rId8"/>
    <p:sldId id="275" r:id="rId9"/>
    <p:sldId id="276" r:id="rId10"/>
    <p:sldId id="269" r:id="rId11"/>
    <p:sldId id="267" r:id="rId12"/>
    <p:sldId id="262" r:id="rId13"/>
    <p:sldId id="291" r:id="rId14"/>
    <p:sldId id="290" r:id="rId15"/>
    <p:sldId id="264" r:id="rId16"/>
    <p:sldId id="266" r:id="rId17"/>
    <p:sldId id="273" r:id="rId18"/>
    <p:sldId id="278" r:id="rId19"/>
    <p:sldId id="280" r:id="rId20"/>
    <p:sldId id="282" r:id="rId21"/>
    <p:sldId id="286" r:id="rId22"/>
    <p:sldId id="288" r:id="rId23"/>
    <p:sldId id="289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83" autoAdjust="0"/>
  </p:normalViewPr>
  <p:slideViewPr>
    <p:cSldViewPr>
      <p:cViewPr varScale="1">
        <p:scale>
          <a:sx n="116" d="100"/>
          <a:sy n="116" d="100"/>
        </p:scale>
        <p:origin x="178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5-09-08T15:03:27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23819 15534 255 0,'-22'46'0'0,"0"-7"0"15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5-09-08T15:10:57.4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1" timeString="2025-09-08T15:11:00.360"/>
    </inkml:context>
  </inkml:definitions>
  <inkml:trace contextRef="#ctx0" brushRef="#br0">20425 9395 255 0,'-6'18'0'0,"0"2"0"16</inkml:trace>
  <inkml:trace contextRef="#ctx0" brushRef="#br0" timeOffset="499.97">22064 9180 255 0,'0'0'0'15,"0"0"0"-15</inkml:trace>
  <inkml:trace contextRef="#ctx1" brushRef="#br0">21900 9332 0,'0'0'0,"0"0"16,0 0-16,0 0 16,0 0-16,0 0 15,0 0 1,0 0-16,0 0 16,0 0-16,2 4 15,4 8-15,2 4 16,5-2-1,2 2-15,2-6 16,-1 0-16,1-1 16,1-4-16,1-2 15,1-3 1,-3-6-16,2 1 16,-1-4-16,-2-3 15,2-2-15,-1-7 16,1-7-1,-1 2-15,-2-8 16,-1-2 0,1-10-16,-2-4 0,-1 0 15,-4-3-15,2-3 16,-3-1 0,-3-2-16,2 1 15,-2-5-15,-2-11 16,2-3-16,-4 2 15,-3 4 1,2 3-16,-1 0 16,-1 0-16,2 4 15,-1 3-15,0-1 16,0 2 0,0 9-16,2 1 15,-2-3-15,2 4 16,0 49-16,0-51 15,0 51 1,0-54-16,0 54 16,0-56-16,0 56 15,0 0-15,0 0 16,2-57-16,-2 57 16,0 0-1,0 0-15,2-43 16,-2 43-16,0 0 15,2-26 1,-2 26-16,2-3 16,-2 3-16,0 15 15,2 13-15,-2 7 16,0 3-16,-2 0 16,2 5-1,-2 9-15,0 2 16,-2 4-16,0-3 15,-1 4-15,-2 4 16,2 8 0,-5 7-16,0-3 15,3-7 1,1 5-16,-2-5 0,3 0 16,-3-1-1,2-2-15,2-4 16,0 1-16,0-3 15,4-8-15,-1-3 16,-2 3 0,3-1-16,-1-3 15,-1-4-15,0-3 16,0-1-16,2-7 16,0-7-1,0-1-15,0-2 16,0-1-16,-2-3 15,2-2-15,0-6 16,0-3 0,0-2-16,0-3 15,0-4-15,0-3 16,0-2-16,0-5 16,0-8-16,0-1 15,2-1 1,0-4-16,2-6 15,0-3-15,1 0 16,2-6-16,0-5 16,2-4-1,3 1-15,-3-2 16,4 2-16,0-2 16,1 2-16,-1 1 15,3-2 1,1 4-16,2 2 15,4 0-15,1 6 16,0 2-16,1-1 16,4 11-1,-1 1-15,1 6 16,0 2-16,0 10 16,-29 7-1,26 0-15,0 2 16,1 8-16,-27-10 15,25 16-15,-25-16 16,20 28-16,-20-28 16,14 38-1,-3 14-15,-4 3 16,-7-7-16,-3-2 16,-5-2-16,-2-6 15,-3-4 1,0-2-16,-7 0 15,-5 4-15,-2-3 16,-2-1-16,-1-7 16,-3-2-16,1 1 15,0-7 1,-2-3-16,34-14 16,-37 13-16,-2-6 15,39-7 1,-40 0-16,40 0 15,-36-2-15,0-9 16,36 11-16,-28-16 16,28 16-16,-25-22 15,25 22 1,-16-24-16,16 24 16,-9-28-16,9 28 15,0 0 1,-4-28-16,4 28 0,0-28 15,0 28 1,6-26-16,-6 26 16,11-17-16,-11 17 15,17-13-15,-17 13 16,20-3 0,-20 3-16,19 3 15,2 10-15,-1 4 16,-20-17-16,17 23 15,2 6 1,-1 1-16,-1 3 16,-2 3-16,4 6 15,-1-1-15,-5 0 16,8 0 0,-1-2-16,1-1 15,2-2-15,3-6 16,10-1-16,0-5 15,9-7 1,14-8-16,13-9 16,11-16-16,12-18 15,2-15-15,-6-18 16,-14-12-16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A6BA-7F5F-40CB-99F1-FE3BA962164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8439F-922F-4DD6-8992-B1AE5CAC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9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0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2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4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F3271-E478-2CFE-74C4-AFC99A73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ADFFB-2F06-F937-300F-D2AD5DCFA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62EB6-6200-254D-841A-91CEFA2A2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CA9E-2A2A-DFA8-F529-6EFABD776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5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8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7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8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9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3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1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0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8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7552-2151-4140-836E-E8FEB88BC6C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0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GB" dirty="0">
                <a:latin typeface="+mn-lt"/>
              </a:rPr>
              <a:t>Welcome to our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Year 1 Information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60" y="2708920"/>
            <a:ext cx="3450679" cy="34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8" y="9658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Knowledge Organiser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9F74E3-818D-6E19-06FE-F2A65D5F5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467" t="16542" r="22257" b="11864"/>
          <a:stretch/>
        </p:blipFill>
        <p:spPr>
          <a:xfrm>
            <a:off x="1202096" y="2693512"/>
            <a:ext cx="5785466" cy="406790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1C736-E59F-6B11-7B7B-5F17CC1F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3" y="1052736"/>
            <a:ext cx="6204212" cy="14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B192-1F40-ED4A-E04B-ECEFB649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</a:t>
            </a:r>
            <a:r>
              <a:rPr lang="en-GB" dirty="0" err="1"/>
              <a:t>Happymind</a:t>
            </a:r>
            <a:r>
              <a:rPr lang="en-GB" dirty="0"/>
              <a:t> </a:t>
            </a:r>
          </a:p>
        </p:txBody>
      </p:sp>
      <p:pic>
        <p:nvPicPr>
          <p:cNvPr id="7" name="Content Placeholder 5" descr="A poster with text and images of cell phones&#10;&#10;Description automatically generated">
            <a:extLst>
              <a:ext uri="{FF2B5EF4-FFF2-40B4-BE49-F238E27FC236}">
                <a16:creationId xmlns:a16="http://schemas.microsoft.com/office/drawing/2014/main" id="{AC75FB6D-8165-43BA-CA34-83D742974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293" y="1600200"/>
            <a:ext cx="3077414" cy="4525963"/>
          </a:xfrm>
        </p:spPr>
      </p:pic>
    </p:spTree>
    <p:extLst>
      <p:ext uri="{BB962C8B-B14F-4D97-AF65-F5344CB8AC3E}">
        <p14:creationId xmlns:p14="http://schemas.microsoft.com/office/powerpoint/2010/main" val="45768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We are planning two trips this year. We are hoping to visit the Story Centre in Stratford in January and the Epping Forest Field Centre in the summer.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91" y="3863181"/>
            <a:ext cx="6553017" cy="26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4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Year 1 will take part in a Christmas Nativity. You will be invited to come and watch.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564904"/>
            <a:ext cx="417074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7100" b="1" u="sng" dirty="0">
                <a:latin typeface="+mj-lt"/>
              </a:rPr>
              <a:t>Reading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*ALL children should be reading daily at home.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*Please record this in their reading diary.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*Once your child has read their book at least twice, they can ask for it to be changed.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*We aim to change books on Monday and then as requested.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*If your child finishes their school book, please encourage them to read other books/ comics that you may have at home.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*Whilst reading together, please ask your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child questions to check their understanding.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543"/>
          <a:stretch/>
        </p:blipFill>
        <p:spPr>
          <a:xfrm>
            <a:off x="6742584" y="5085184"/>
            <a:ext cx="1944216" cy="15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3672408" cy="52555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latin typeface="+mj-lt"/>
              </a:rPr>
              <a:t>Writing</a:t>
            </a:r>
          </a:p>
          <a:p>
            <a:pPr marL="0" indent="0" algn="ctr">
              <a:buNone/>
            </a:pPr>
            <a:endParaRPr lang="en-GB" b="1" u="sng" dirty="0">
              <a:latin typeface="+mj-lt"/>
            </a:endParaRPr>
          </a:p>
          <a:p>
            <a:pPr marL="0" indent="0" algn="ctr">
              <a:buNone/>
            </a:pPr>
            <a:endParaRPr lang="en-GB" b="1" u="sng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*All children in Key Stage 1 are encouraged to eventually join their writing using this format: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*The </a:t>
            </a:r>
            <a:r>
              <a:rPr lang="en-GB" dirty="0" err="1">
                <a:latin typeface="+mj-lt"/>
              </a:rPr>
              <a:t>Letterjoin</a:t>
            </a:r>
            <a:r>
              <a:rPr lang="en-GB" dirty="0">
                <a:latin typeface="+mj-lt"/>
              </a:rPr>
              <a:t> website can be accessed at home using the login information. This can be found in the reading diary.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824536" cy="511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C3E70F-C246-DB78-AD7C-1D4982A6D70A}"/>
                  </a:ext>
                </a:extLst>
              </p14:cNvPr>
              <p14:cNvContentPartPr/>
              <p14:nvPr/>
            </p14:nvContentPartPr>
            <p14:xfrm>
              <a:off x="7348680" y="2702520"/>
              <a:ext cx="1008720" cy="69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C3E70F-C246-DB78-AD7C-1D4982A6D7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9320" y="2693160"/>
                <a:ext cx="1027440" cy="7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10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latin typeface="+mj-lt"/>
              </a:rPr>
              <a:t>Maths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*Fluent counting forwards and backwards in ones from any number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*Number bonds – to 10 then to 20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*Number patterns– counting forwards and backwards in 2’s,5’s and 10’s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*Mental addition and subtraction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*Time- Talk about the time, look at o’clock and half past times on a clock.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*Money- recognise coins and notes as they see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067726"/>
            <a:ext cx="1656184" cy="11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5700" b="1" dirty="0">
                <a:latin typeface="+mj-lt"/>
              </a:rPr>
              <a:t>Homework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*Homework will go out on Thursday to be completed by the following Tuesday. 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*Spellings will be given out on a Friday, ready for a test on the following Friday. Please practise at home.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-join Basic 4" panose="020005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941168"/>
            <a:ext cx="1872208" cy="12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Messages are sent out on the school app</a:t>
            </a:r>
          </a:p>
          <a:p>
            <a:r>
              <a:rPr lang="en-GB" dirty="0">
                <a:latin typeface="+mj-lt"/>
              </a:rPr>
              <a:t>Check book bag daily</a:t>
            </a:r>
          </a:p>
          <a:p>
            <a:r>
              <a:rPr lang="en-GB" dirty="0">
                <a:latin typeface="+mj-lt"/>
              </a:rPr>
              <a:t>Parent consultations – October and March </a:t>
            </a:r>
          </a:p>
          <a:p>
            <a:r>
              <a:rPr lang="en-GB" dirty="0">
                <a:latin typeface="+mj-lt"/>
              </a:rPr>
              <a:t>Reports – mid year and end of year</a:t>
            </a: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437112"/>
            <a:ext cx="1991668" cy="14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What is needed?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+mj-lt"/>
              </a:rPr>
              <a:t>Labelled</a:t>
            </a:r>
            <a:r>
              <a:rPr lang="en-GB" sz="2800" dirty="0">
                <a:latin typeface="+mj-lt"/>
              </a:rPr>
              <a:t> school uniform. </a:t>
            </a:r>
          </a:p>
          <a:p>
            <a:r>
              <a:rPr lang="en-GB" sz="2800" dirty="0">
                <a:latin typeface="+mj-lt"/>
              </a:rPr>
              <a:t>Book bag – reading record returned daily.</a:t>
            </a:r>
          </a:p>
          <a:p>
            <a:r>
              <a:rPr lang="en-GB" sz="2800" dirty="0">
                <a:latin typeface="+mj-lt"/>
              </a:rPr>
              <a:t>PE kit –green, black or grey tracksuit with a yellow T-shirt, trainers.</a:t>
            </a:r>
          </a:p>
          <a:p>
            <a:r>
              <a:rPr lang="en-GB" sz="2800" dirty="0">
                <a:latin typeface="+mj-lt"/>
              </a:rPr>
              <a:t>No earrings on PE days as staff cannot take earrings out.</a:t>
            </a:r>
          </a:p>
          <a:p>
            <a:r>
              <a:rPr lang="en-GB" sz="2800" dirty="0">
                <a:latin typeface="+mj-lt"/>
              </a:rPr>
              <a:t>Children with long hair need their hair tied up.</a:t>
            </a:r>
          </a:p>
          <a:p>
            <a:r>
              <a:rPr lang="en-GB" sz="2800" dirty="0">
                <a:latin typeface="+mj-lt"/>
              </a:rPr>
              <a:t>Forest School alternate Thursdays.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Oak and Spruce both have PE on Monday and Thursday.</a:t>
            </a:r>
          </a:p>
        </p:txBody>
      </p:sp>
    </p:spTree>
    <p:extLst>
      <p:ext uri="{BB962C8B-B14F-4D97-AF65-F5344CB8AC3E}">
        <p14:creationId xmlns:p14="http://schemas.microsoft.com/office/powerpoint/2010/main" val="26629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Oak Class-</a:t>
            </a:r>
            <a:r>
              <a:rPr lang="en-GB" dirty="0">
                <a:latin typeface="+mj-lt"/>
              </a:rPr>
              <a:t> Mrs Goldie, Mrs Duggan, Miss Posen, Mrs Tappin and Miss Massey</a:t>
            </a:r>
          </a:p>
          <a:p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Spruce Class</a:t>
            </a:r>
            <a:r>
              <a:rPr lang="en-GB" dirty="0">
                <a:latin typeface="+mj-lt"/>
              </a:rPr>
              <a:t>- Miss Hartnell, Mrs Reeve, Mrs Brandon, Miss Stedman and Miss White </a:t>
            </a: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197454-C11C-3313-DCC3-6F74FFE9B8CA}"/>
                  </a:ext>
                </a:extLst>
              </p14:cNvPr>
              <p14:cNvContentPartPr/>
              <p14:nvPr/>
            </p14:nvContentPartPr>
            <p14:xfrm>
              <a:off x="8559000" y="5592240"/>
              <a:ext cx="16200" cy="3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197454-C11C-3313-DCC3-6F74FFE9B8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9640" y="5582880"/>
                <a:ext cx="3492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47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OPAL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710BC-87B0-0667-A8CB-13C89990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2" y="3551097"/>
            <a:ext cx="3703315" cy="2110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8074F-1011-212E-5851-751E37D4FE03}"/>
              </a:ext>
            </a:extLst>
          </p:cNvPr>
          <p:cNvSpPr txBox="1"/>
          <p:nvPr/>
        </p:nvSpPr>
        <p:spPr>
          <a:xfrm>
            <a:off x="899592" y="1196752"/>
            <a:ext cx="56886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What is needed?</a:t>
            </a:r>
          </a:p>
          <a:p>
            <a:endParaRPr lang="en-GB" sz="2400" dirty="0"/>
          </a:p>
          <a:p>
            <a:r>
              <a:rPr lang="en-GB" sz="2400" dirty="0"/>
              <a:t>*Named waterproof trousers and jacket</a:t>
            </a:r>
          </a:p>
          <a:p>
            <a:r>
              <a:rPr lang="en-GB" sz="2400" dirty="0"/>
              <a:t>*Named wellies</a:t>
            </a:r>
          </a:p>
          <a:p>
            <a:r>
              <a:rPr lang="en-GB" sz="2400" dirty="0"/>
              <a:t>*Named spare clothes, including socks   </a:t>
            </a:r>
          </a:p>
        </p:txBody>
      </p:sp>
    </p:spTree>
    <p:extLst>
      <p:ext uri="{BB962C8B-B14F-4D97-AF65-F5344CB8AC3E}">
        <p14:creationId xmlns:p14="http://schemas.microsoft.com/office/powerpoint/2010/main" val="186979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B6572-E74E-102B-64EA-EDD9560F9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F9EB-F03D-B372-EFAB-64D18DE2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7B3A-8B56-5371-C04B-02E90A73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Thank you for listening</a:t>
            </a: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Are there any questions?</a:t>
            </a: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7EA5C-3ADB-9765-D4AE-4D61F72D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140968"/>
            <a:ext cx="402370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Letter-join No-Lead 4" panose="02000505000000020003" pitchFamily="50" charset="0"/>
              </a:rPr>
              <a:t>You are able to drop off your child at their classroom any time between 8:30am and 8:45am. </a:t>
            </a:r>
          </a:p>
          <a:p>
            <a:r>
              <a:rPr lang="en-GB" dirty="0">
                <a:latin typeface="Letter-join No-Lead 4" panose="02000505000000020003" pitchFamily="50" charset="0"/>
              </a:rPr>
              <a:t>Activities are out on the table for the children during this time. The children are expected to put away their lunch boxes, coats, bags and water bottles.</a:t>
            </a:r>
          </a:p>
        </p:txBody>
      </p:sp>
    </p:spTree>
    <p:extLst>
      <p:ext uri="{BB962C8B-B14F-4D97-AF65-F5344CB8AC3E}">
        <p14:creationId xmlns:p14="http://schemas.microsoft.com/office/powerpoint/2010/main" val="155321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249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3016"/>
              </p:ext>
            </p:extLst>
          </p:nvPr>
        </p:nvGraphicFramePr>
        <p:xfrm>
          <a:off x="827584" y="1340768"/>
          <a:ext cx="7560840" cy="441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592">
                <a:tc>
                  <a:txBody>
                    <a:bodyPr/>
                    <a:lstStyle/>
                    <a:p>
                      <a:r>
                        <a:rPr lang="en-GB" sz="2800" dirty="0"/>
                        <a:t>English</a:t>
                      </a:r>
                    </a:p>
                    <a:p>
                      <a:r>
                        <a:rPr lang="en-GB" sz="2800" dirty="0"/>
                        <a:t>reading, writing, phonics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Maths</a:t>
                      </a:r>
                    </a:p>
                    <a:p>
                      <a:r>
                        <a:rPr lang="en-GB" sz="2800" dirty="0"/>
                        <a:t>Arithmetic,</a:t>
                      </a:r>
                      <a:r>
                        <a:rPr lang="en-GB" sz="2800" baseline="0" dirty="0"/>
                        <a:t> Reasoning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/>
                        <a:t>PSHE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French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Art and Design</a:t>
                      </a:r>
                    </a:p>
                    <a:p>
                      <a:r>
                        <a:rPr lang="en-GB" sz="2800" dirty="0"/>
                        <a:t>Design and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3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86" y="54868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700" b="1" u="sng" dirty="0">
                <a:latin typeface="+mj-lt"/>
              </a:rPr>
              <a:t>Phonics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*We use a programme called ‘Phonics Bug’ to teach phonics. All children in year 1 will receive twice daily phonics lessons.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*All children in Year 1 will be screened for their phonics in June.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*This screen is a statutory requirement and the results are shared with parents and are sent to the local authority. They will have to decode and read a variety of real and nonsense words. We will have another meeting closer to the test to go over this again.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79715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800" dirty="0">
                <a:latin typeface="Letter-join Basic 4" panose="02000505000000020003" pitchFamily="50" charset="0"/>
              </a:rPr>
            </a:br>
            <a:r>
              <a:rPr lang="en-GB" sz="2800" dirty="0"/>
              <a:t>These are examples from a previous test. All nonsense words have an alien picture next to them to show the children they are not real words and should just be sounded out.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914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914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2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74637"/>
            <a:ext cx="8229600" cy="1143000"/>
          </a:xfrm>
        </p:spPr>
        <p:txBody>
          <a:bodyPr/>
          <a:lstStyle/>
          <a:p>
            <a:r>
              <a:rPr lang="en-GB" dirty="0"/>
              <a:t>Rewards and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1059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Traffic light system for behaviour </a:t>
            </a:r>
          </a:p>
          <a:p>
            <a:r>
              <a:rPr lang="en-GB" dirty="0">
                <a:latin typeface="+mj-lt"/>
              </a:rPr>
              <a:t>Merits for outstanding work</a:t>
            </a:r>
          </a:p>
          <a:p>
            <a:r>
              <a:rPr lang="en-GB" dirty="0">
                <a:latin typeface="+mj-lt"/>
              </a:rPr>
              <a:t>House points for good behaviour around the school</a:t>
            </a:r>
          </a:p>
          <a:p>
            <a:endParaRPr lang="en-GB" dirty="0">
              <a:latin typeface="Letter-join Basic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721114"/>
            <a:ext cx="202319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2813" y="16266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etter-join Basic 4" panose="02000505000000020003" pitchFamily="50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5244"/>
            <a:ext cx="8229600" cy="1143000"/>
          </a:xfrm>
        </p:spPr>
        <p:txBody>
          <a:bodyPr/>
          <a:lstStyle/>
          <a:p>
            <a:r>
              <a:rPr lang="en-GB" dirty="0"/>
              <a:t>A typical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78898-1B73-8088-F7DF-86C667A4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0" y="1169380"/>
            <a:ext cx="8849960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785"/>
            <a:ext cx="8229600" cy="1143000"/>
          </a:xfrm>
        </p:spPr>
        <p:txBody>
          <a:bodyPr/>
          <a:lstStyle/>
          <a:p>
            <a:r>
              <a:rPr lang="en-GB" dirty="0"/>
              <a:t>Year One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Autumn 1 and 2 – Weather Watchers! </a:t>
            </a:r>
          </a:p>
          <a:p>
            <a:r>
              <a:rPr lang="en-GB" dirty="0">
                <a:latin typeface="+mj-lt"/>
              </a:rPr>
              <a:t>Spring 1 and 2 – Who’s Your Hero?  </a:t>
            </a:r>
          </a:p>
          <a:p>
            <a:r>
              <a:rPr lang="en-GB" dirty="0">
                <a:latin typeface="+mj-lt"/>
              </a:rPr>
              <a:t>Summer 1– Amazing Places and Spaces in the UK</a:t>
            </a:r>
          </a:p>
          <a:p>
            <a:r>
              <a:rPr lang="en-GB" dirty="0">
                <a:latin typeface="+mj-lt"/>
              </a:rPr>
              <a:t>Summer 2 – How to Post a Penguin Egg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55785"/>
            <a:ext cx="1584176" cy="1255365"/>
          </a:xfrm>
          <a:prstGeom prst="rect">
            <a:avLst/>
          </a:prstGeom>
        </p:spPr>
      </p:pic>
      <p:pic>
        <p:nvPicPr>
          <p:cNvPr id="1026" name="Picture 2" descr="Can AI help save penguins? - Microsoft News Center In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304256" cy="19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51623"/>
            <a:ext cx="1656184" cy="232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145" y="4346523"/>
            <a:ext cx="741239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etter-join Plus 4"/>
        <a:ea typeface=""/>
        <a:cs typeface=""/>
      </a:majorFont>
      <a:minorFont>
        <a:latin typeface="Letter-join Plus 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a9fd9f-4fc4-45f3-b363-30ace871f2b4">
      <Terms xmlns="http://schemas.microsoft.com/office/infopath/2007/PartnerControls"/>
    </lcf76f155ced4ddcb4097134ff3c332f>
    <TaxCatchAll xmlns="a21df388-7340-4b2c-8a2f-84ce4c6e42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4B53BE2F724E83648D9D0D3DA5AD" ma:contentTypeVersion="16" ma:contentTypeDescription="Create a new document." ma:contentTypeScope="" ma:versionID="3e3830a89cb1bbaa2b005ed39d2288f4">
  <xsd:schema xmlns:xsd="http://www.w3.org/2001/XMLSchema" xmlns:xs="http://www.w3.org/2001/XMLSchema" xmlns:p="http://schemas.microsoft.com/office/2006/metadata/properties" xmlns:ns2="4ea9fd9f-4fc4-45f3-b363-30ace871f2b4" xmlns:ns3="a21df388-7340-4b2c-8a2f-84ce4c6e42d0" targetNamespace="http://schemas.microsoft.com/office/2006/metadata/properties" ma:root="true" ma:fieldsID="f2c9950fe89cd4e21594d5f075b1cb28" ns2:_="" ns3:_="">
    <xsd:import namespace="4ea9fd9f-4fc4-45f3-b363-30ace871f2b4"/>
    <xsd:import namespace="a21df388-7340-4b2c-8a2f-84ce4c6e42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9fd9f-4fc4-45f3-b363-30ace871f2b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30c590a-df70-42f5-a6a4-fbbf85afd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df388-7340-4b2c-8a2f-84ce4c6e42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49ff9cc-e569-4b5b-9202-898c753810cc}" ma:internalName="TaxCatchAll" ma:showField="CatchAllData" ma:web="a21df388-7340-4b2c-8a2f-84ce4c6e4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6E158-B614-48BC-8EE4-305C63EB307C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a21df388-7340-4b2c-8a2f-84ce4c6e42d0"/>
    <ds:schemaRef ds:uri="4ea9fd9f-4fc4-45f3-b363-30ace871f2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AAB457-9838-45AB-A8D9-365F5F2154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1C1A9-A2FB-4DDA-BBDE-25376ADF2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9fd9f-4fc4-45f3-b363-30ace871f2b4"/>
    <ds:schemaRef ds:uri="a21df388-7340-4b2c-8a2f-84ce4c6e4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777</Words>
  <Application>Microsoft Office PowerPoint</Application>
  <PresentationFormat>On-screen Show (4:3)</PresentationFormat>
  <Paragraphs>127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Letter-join Basic 4</vt:lpstr>
      <vt:lpstr>Letter-join No-Lead 4</vt:lpstr>
      <vt:lpstr>Letter-join Plus 4</vt:lpstr>
      <vt:lpstr>Office Theme</vt:lpstr>
      <vt:lpstr>Welcome to our  Year 1 Information Meeting</vt:lpstr>
      <vt:lpstr>Year 1 Adults</vt:lpstr>
      <vt:lpstr>Soft Start</vt:lpstr>
      <vt:lpstr>National Curriculum </vt:lpstr>
      <vt:lpstr>PowerPoint Presentation</vt:lpstr>
      <vt:lpstr> These are examples from a previous test. All nonsense words have an alien picture next to them to show the children they are not real words and should just be sounded out. </vt:lpstr>
      <vt:lpstr>Rewards and Sanctions</vt:lpstr>
      <vt:lpstr>A typical day</vt:lpstr>
      <vt:lpstr>Year One Topics</vt:lpstr>
      <vt:lpstr>Knowledge Organiser</vt:lpstr>
      <vt:lpstr>My Happymind </vt:lpstr>
      <vt:lpstr>Trips</vt:lpstr>
      <vt:lpstr>Performance</vt:lpstr>
      <vt:lpstr>Supporting your child at home</vt:lpstr>
      <vt:lpstr>Supporting your child at home</vt:lpstr>
      <vt:lpstr>Supporting your child at home</vt:lpstr>
      <vt:lpstr>Supporting your child at home</vt:lpstr>
      <vt:lpstr>Communication</vt:lpstr>
      <vt:lpstr>What is needed? </vt:lpstr>
      <vt:lpstr>OPAL  </vt:lpstr>
      <vt:lpstr>PowerPoint Presentation</vt:lpstr>
    </vt:vector>
  </TitlesOfParts>
  <Company>The Thomas Willingale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Information Meeting</dc:title>
  <dc:creator>Marianne Oliver</dc:creator>
  <cp:lastModifiedBy>Lynda Collins</cp:lastModifiedBy>
  <cp:revision>60</cp:revision>
  <dcterms:created xsi:type="dcterms:W3CDTF">2018-09-12T08:35:00Z</dcterms:created>
  <dcterms:modified xsi:type="dcterms:W3CDTF">2025-09-15T13:44:37Z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0x0101002FE44B53BE2F724E83648D9D0D3DA5AD</vt:lpwstr>
  </property>
  <property fmtid="{D5CDD505-2E9C-101B-9397-08002B2CF9AE}" pid="3" name="MediaServiceImageTags">
    <vt:lpwstr/>
  </property>
</Properties>
</file>