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sldIdLst>
    <p:sldId id="256" r:id="rId5"/>
    <p:sldId id="272" r:id="rId6"/>
    <p:sldId id="273" r:id="rId7"/>
    <p:sldId id="263" r:id="rId8"/>
    <p:sldId id="257" r:id="rId9"/>
    <p:sldId id="259" r:id="rId10"/>
    <p:sldId id="260" r:id="rId11"/>
    <p:sldId id="261" r:id="rId12"/>
    <p:sldId id="274" r:id="rId13"/>
    <p:sldId id="286" r:id="rId14"/>
    <p:sldId id="281" r:id="rId15"/>
    <p:sldId id="276" r:id="rId16"/>
    <p:sldId id="284" r:id="rId17"/>
    <p:sldId id="283" r:id="rId18"/>
    <p:sldId id="282"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C6534-44CA-5C13-5704-B53E5C72CF4A}" v="102" dt="2024-09-11T12:57:55.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04" autoAdjust="0"/>
  </p:normalViewPr>
  <p:slideViewPr>
    <p:cSldViewPr>
      <p:cViewPr varScale="1">
        <p:scale>
          <a:sx n="104" d="100"/>
          <a:sy n="104" d="100"/>
        </p:scale>
        <p:origin x="1818" y="114"/>
      </p:cViewPr>
      <p:guideLst>
        <p:guide orient="horz" pos="2160"/>
        <p:guide pos="2880"/>
      </p:guideLst>
    </p:cSldViewPr>
  </p:slideViewPr>
  <p:outlineViewPr>
    <p:cViewPr>
      <p:scale>
        <a:sx n="33" d="100"/>
        <a:sy n="33" d="100"/>
      </p:scale>
      <p:origin x="0" y="3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76D56EC-53AF-42E6-9D08-2DC24B237B8F}" type="datetimeFigureOut">
              <a:rPr lang="en-US" smtClean="0"/>
              <a:t>9/13/2024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D483379-9D12-4B2A-BFE8-8DF705A7B4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6D56EC-53AF-42E6-9D08-2DC24B237B8F}"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6D56EC-53AF-42E6-9D08-2DC24B237B8F}"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6D56EC-53AF-42E6-9D08-2DC24B237B8F}"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6D56EC-53AF-42E6-9D08-2DC24B237B8F}"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3379-9D12-4B2A-BFE8-8DF705A7B4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6D56EC-53AF-42E6-9D08-2DC24B237B8F}"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6D56EC-53AF-42E6-9D08-2DC24B237B8F}" type="datetimeFigureOut">
              <a:rPr lang="en-US" smtClean="0"/>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76D56EC-53AF-42E6-9D08-2DC24B237B8F}" type="datetimeFigureOut">
              <a:rPr lang="en-US" smtClean="0"/>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D56EC-53AF-42E6-9D08-2DC24B237B8F}" type="datetimeFigureOut">
              <a:rPr lang="en-US" smtClean="0"/>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6D56EC-53AF-42E6-9D08-2DC24B237B8F}"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6D56EC-53AF-42E6-9D08-2DC24B237B8F}"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D483379-9D12-4B2A-BFE8-8DF705A7B41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6D56EC-53AF-42E6-9D08-2DC24B237B8F}" type="datetimeFigureOut">
              <a:rPr lang="en-US" smtClean="0"/>
              <a:t>9/13/2024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483379-9D12-4B2A-BFE8-8DF705A7B41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1"/>
            <a:ext cx="7467600" cy="1219200"/>
          </a:xfrm>
        </p:spPr>
        <p:txBody>
          <a:bodyPr>
            <a:normAutofit fontScale="90000"/>
          </a:bodyPr>
          <a:lstStyle/>
          <a:p>
            <a:pPr algn="ctr"/>
            <a:br>
              <a:rPr lang="en-GB" u="sng" dirty="0">
                <a:solidFill>
                  <a:schemeClr val="accent5">
                    <a:lumMod val="75000"/>
                  </a:schemeClr>
                </a:solidFill>
              </a:rPr>
            </a:br>
            <a:br>
              <a:rPr lang="en-GB" u="sng" dirty="0">
                <a:solidFill>
                  <a:schemeClr val="accent5">
                    <a:lumMod val="75000"/>
                  </a:schemeClr>
                </a:solidFill>
              </a:rPr>
            </a:br>
            <a:br>
              <a:rPr lang="en-GB" u="sng" dirty="0">
                <a:solidFill>
                  <a:schemeClr val="accent5">
                    <a:lumMod val="75000"/>
                  </a:schemeClr>
                </a:solidFill>
              </a:rPr>
            </a:br>
            <a:r>
              <a:rPr lang="en-GB" u="sng" dirty="0">
                <a:solidFill>
                  <a:schemeClr val="accent5">
                    <a:lumMod val="75000"/>
                  </a:schemeClr>
                </a:solidFill>
              </a:rPr>
              <a:t>Welcome to the Year 6 Information Meeting</a:t>
            </a:r>
            <a:endParaRPr lang="en-US" u="sng" dirty="0">
              <a:solidFill>
                <a:schemeClr val="accent5">
                  <a:lumMod val="75000"/>
                </a:schemeClr>
              </a:solidFill>
            </a:endParaRPr>
          </a:p>
        </p:txBody>
      </p:sp>
      <p:sp>
        <p:nvSpPr>
          <p:cNvPr id="3" name="Subtitle 2"/>
          <p:cNvSpPr>
            <a:spLocks noGrp="1"/>
          </p:cNvSpPr>
          <p:nvPr>
            <p:ph type="subTitle" idx="1"/>
          </p:nvPr>
        </p:nvSpPr>
        <p:spPr>
          <a:xfrm>
            <a:off x="1285453" y="2362200"/>
            <a:ext cx="6400800" cy="2590800"/>
          </a:xfrm>
        </p:spPr>
        <p:txBody>
          <a:bodyPr>
            <a:normAutofit/>
          </a:bodyPr>
          <a:lstStyle/>
          <a:p>
            <a:pPr algn="l"/>
            <a:r>
              <a:rPr lang="en-US" sz="2800" b="1" u="sng" dirty="0">
                <a:solidFill>
                  <a:srgbClr val="002060"/>
                </a:solidFill>
              </a:rPr>
              <a:t>Year 6 teachers </a:t>
            </a:r>
            <a:r>
              <a:rPr lang="en-US" sz="2800" b="1" dirty="0">
                <a:solidFill>
                  <a:srgbClr val="002060"/>
                </a:solidFill>
              </a:rPr>
              <a:t>–  Mrs Holland, Miss Dennis 	 </a:t>
            </a:r>
          </a:p>
          <a:p>
            <a:pPr algn="l"/>
            <a:r>
              <a:rPr lang="en-US" sz="2800" b="1" dirty="0">
                <a:solidFill>
                  <a:srgbClr val="002060"/>
                </a:solidFill>
              </a:rPr>
              <a:t> </a:t>
            </a:r>
            <a:r>
              <a:rPr lang="en-US" sz="2800" b="1" u="sng" dirty="0">
                <a:solidFill>
                  <a:srgbClr val="002060"/>
                </a:solidFill>
              </a:rPr>
              <a:t>Upper KS2</a:t>
            </a:r>
          </a:p>
          <a:p>
            <a:pPr algn="l"/>
            <a:r>
              <a:rPr lang="en-US" sz="2800" b="1" u="sng" dirty="0">
                <a:solidFill>
                  <a:srgbClr val="002060"/>
                </a:solidFill>
              </a:rPr>
              <a:t> Phase Leader  </a:t>
            </a:r>
            <a:r>
              <a:rPr lang="en-US" sz="2800" b="1" dirty="0">
                <a:solidFill>
                  <a:srgbClr val="002060"/>
                </a:solidFill>
              </a:rPr>
              <a:t>-  	 Mrs Porter</a:t>
            </a:r>
          </a:p>
          <a:p>
            <a:pPr algn="l"/>
            <a:r>
              <a:rPr lang="en-US" sz="2800" dirty="0">
                <a:solidFill>
                  <a:srgbClr val="00B050"/>
                </a:solidFill>
              </a:rPr>
              <a:t>                              </a:t>
            </a:r>
            <a:endParaRPr lang="en-US" dirty="0"/>
          </a:p>
          <a:p>
            <a:endParaRPr lang="en-US" dirty="0"/>
          </a:p>
        </p:txBody>
      </p:sp>
      <p:sp>
        <p:nvSpPr>
          <p:cNvPr id="4" name="TextBox 3"/>
          <p:cNvSpPr txBox="1"/>
          <p:nvPr/>
        </p:nvSpPr>
        <p:spPr>
          <a:xfrm>
            <a:off x="609600" y="5486400"/>
            <a:ext cx="6760120" cy="923330"/>
          </a:xfrm>
          <a:prstGeom prst="rect">
            <a:avLst/>
          </a:prstGeom>
          <a:noFill/>
        </p:spPr>
        <p:txBody>
          <a:bodyPr wrap="none" lIns="91440" tIns="45720" rIns="91440" bIns="45720" rtlCol="0" anchor="t">
            <a:spAutoFit/>
          </a:bodyPr>
          <a:lstStyle/>
          <a:p>
            <a:r>
              <a:rPr lang="en-GB" dirty="0">
                <a:solidFill>
                  <a:schemeClr val="bg1"/>
                </a:solidFill>
              </a:rPr>
              <a:t>A copy of this presentation will be available on the TWS website so </a:t>
            </a:r>
          </a:p>
          <a:p>
            <a:r>
              <a:rPr lang="en-GB" dirty="0">
                <a:solidFill>
                  <a:schemeClr val="bg1"/>
                </a:solidFill>
              </a:rPr>
              <a:t>you can refer to it at your leisure .</a:t>
            </a:r>
          </a:p>
          <a:p>
            <a:endParaRPr lang="en-GB" dirty="0"/>
          </a:p>
        </p:txBody>
      </p:sp>
      <p:sp>
        <p:nvSpPr>
          <p:cNvPr id="5" name="Rectangle 4"/>
          <p:cNvSpPr/>
          <p:nvPr/>
        </p:nvSpPr>
        <p:spPr>
          <a:xfrm>
            <a:off x="452384" y="5474677"/>
            <a:ext cx="84582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184" y="3124200"/>
            <a:ext cx="181367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988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4114800" cy="224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57800" y="1219200"/>
            <a:ext cx="3346449" cy="2677656"/>
          </a:xfrm>
          <a:prstGeom prst="rect">
            <a:avLst/>
          </a:prstGeom>
          <a:noFill/>
        </p:spPr>
        <p:txBody>
          <a:bodyPr wrap="square" lIns="91440" tIns="45720" rIns="91440" bIns="45720" rtlCol="0" anchor="t">
            <a:spAutoFit/>
          </a:bodyPr>
          <a:lstStyle/>
          <a:p>
            <a:r>
              <a:rPr lang="en-GB" sz="2400" dirty="0"/>
              <a:t>All site licenses are paid for by the school and your children have individual usernames and passwords which they can use at home as well as in school.</a:t>
            </a:r>
          </a:p>
        </p:txBody>
      </p:sp>
    </p:spTree>
    <p:extLst>
      <p:ext uri="{BB962C8B-B14F-4D97-AF65-F5344CB8AC3E}">
        <p14:creationId xmlns:p14="http://schemas.microsoft.com/office/powerpoint/2010/main" val="106668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7980218" cy="5693866"/>
          </a:xfrm>
          <a:prstGeom prst="rect">
            <a:avLst/>
          </a:prstGeom>
        </p:spPr>
        <p:txBody>
          <a:bodyPr wrap="square">
            <a:spAutoFit/>
          </a:bodyPr>
          <a:lstStyle/>
          <a:p>
            <a:r>
              <a:rPr lang="en-GB" sz="2800" u="sng" dirty="0"/>
              <a:t>Reading Books</a:t>
            </a:r>
            <a:r>
              <a:rPr lang="en-GB" sz="2800" dirty="0"/>
              <a:t> – </a:t>
            </a:r>
          </a:p>
          <a:p>
            <a:pPr marL="457200" indent="-457200">
              <a:buFont typeface="Arial" panose="020B0604020202020204" pitchFamily="34" charset="0"/>
              <a:buChar char="•"/>
            </a:pPr>
            <a:r>
              <a:rPr lang="en-GB" sz="2800" dirty="0"/>
              <a:t> Your child has chosen a reading book which they will read at school and home.  </a:t>
            </a:r>
          </a:p>
          <a:p>
            <a:endParaRPr lang="en-GB" sz="2800" dirty="0"/>
          </a:p>
          <a:p>
            <a:pPr marL="457200" indent="-457200">
              <a:buFont typeface="Arial" panose="020B0604020202020204" pitchFamily="34" charset="0"/>
              <a:buChar char="•"/>
            </a:pPr>
            <a:r>
              <a:rPr lang="en-GB" sz="2800" dirty="0"/>
              <a:t>Please can we ask that you listen to your child read at least </a:t>
            </a:r>
            <a:r>
              <a:rPr lang="en-GB" sz="2800" u="sng" dirty="0"/>
              <a:t>once a week, </a:t>
            </a:r>
            <a:r>
              <a:rPr lang="en-GB" sz="2800" dirty="0"/>
              <a:t>asking them questions about what they have just read and put a signature and a comment in their reading record to let us know how they have got on. </a:t>
            </a:r>
          </a:p>
          <a:p>
            <a:pPr marL="457200" indent="-457200">
              <a:buFont typeface="Arial" panose="020B0604020202020204" pitchFamily="34" charset="0"/>
              <a:buChar char="•"/>
            </a:pPr>
            <a:r>
              <a:rPr lang="en-GB" sz="2800" dirty="0"/>
              <a:t>The children can evidence any independent reading themselves, in their Reading Record.</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However your child should be reading </a:t>
            </a:r>
            <a:r>
              <a:rPr lang="en-GB" sz="2800" b="1" dirty="0"/>
              <a:t>daily</a:t>
            </a:r>
            <a:r>
              <a:rPr lang="en-GB" sz="2800" dirty="0"/>
              <a:t>.</a:t>
            </a:r>
          </a:p>
        </p:txBody>
      </p:sp>
    </p:spTree>
    <p:extLst>
      <p:ext uri="{BB962C8B-B14F-4D97-AF65-F5344CB8AC3E}">
        <p14:creationId xmlns:p14="http://schemas.microsoft.com/office/powerpoint/2010/main" val="17024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1066800"/>
            <a:ext cx="1906163" cy="523220"/>
          </a:xfrm>
          <a:prstGeom prst="rect">
            <a:avLst/>
          </a:prstGeom>
          <a:noFill/>
        </p:spPr>
        <p:txBody>
          <a:bodyPr wrap="none" rtlCol="0">
            <a:spAutoFit/>
          </a:bodyPr>
          <a:lstStyle/>
          <a:p>
            <a:r>
              <a:rPr lang="en-GB" sz="2800" u="sng" dirty="0"/>
              <a:t>Assessment</a:t>
            </a:r>
          </a:p>
        </p:txBody>
      </p:sp>
      <p:sp>
        <p:nvSpPr>
          <p:cNvPr id="4" name="TextBox 3"/>
          <p:cNvSpPr txBox="1"/>
          <p:nvPr/>
        </p:nvSpPr>
        <p:spPr>
          <a:xfrm>
            <a:off x="228600" y="1752600"/>
            <a:ext cx="8704445" cy="3323987"/>
          </a:xfrm>
          <a:prstGeom prst="rect">
            <a:avLst/>
          </a:prstGeom>
          <a:noFill/>
        </p:spPr>
        <p:txBody>
          <a:bodyPr wrap="square" rtlCol="0">
            <a:spAutoFit/>
          </a:bodyPr>
          <a:lstStyle/>
          <a:p>
            <a:endParaRPr lang="en-GB" sz="2400" dirty="0"/>
          </a:p>
          <a:p>
            <a:r>
              <a:rPr lang="en-GB" sz="2400" dirty="0"/>
              <a:t>Assessments throughout the year are a way of teachers finding out exactly what your child’s strengths are, and also the areas which need developing.  Any additional support can then be organised so that your child can progress to their maximum potential.</a:t>
            </a:r>
          </a:p>
          <a:p>
            <a:endParaRPr lang="en-GB" sz="2400" dirty="0"/>
          </a:p>
          <a:p>
            <a:r>
              <a:rPr lang="en-GB" sz="2400" dirty="0"/>
              <a:t>Your child need not worry about these assessments.</a:t>
            </a:r>
          </a:p>
          <a:p>
            <a:endParaRPr lang="en-GB" dirty="0"/>
          </a:p>
        </p:txBody>
      </p:sp>
    </p:spTree>
    <p:extLst>
      <p:ext uri="{BB962C8B-B14F-4D97-AF65-F5344CB8AC3E}">
        <p14:creationId xmlns:p14="http://schemas.microsoft.com/office/powerpoint/2010/main" val="188796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6291" y="378904"/>
            <a:ext cx="5791200" cy="646331"/>
          </a:xfrm>
          <a:prstGeom prst="rect">
            <a:avLst/>
          </a:prstGeom>
          <a:noFill/>
        </p:spPr>
        <p:txBody>
          <a:bodyPr wrap="square" rtlCol="0">
            <a:spAutoFit/>
          </a:bodyPr>
          <a:lstStyle/>
          <a:p>
            <a:pPr algn="ctr"/>
            <a:r>
              <a:rPr lang="en-GB" sz="3600" b="1" dirty="0"/>
              <a:t>SATs</a:t>
            </a:r>
            <a:endParaRPr lang="en-US" sz="3600" b="1" dirty="0"/>
          </a:p>
        </p:txBody>
      </p:sp>
      <p:sp>
        <p:nvSpPr>
          <p:cNvPr id="3" name="TextBox 2"/>
          <p:cNvSpPr txBox="1"/>
          <p:nvPr/>
        </p:nvSpPr>
        <p:spPr>
          <a:xfrm>
            <a:off x="228600" y="1025235"/>
            <a:ext cx="8686800" cy="5632311"/>
          </a:xfrm>
          <a:prstGeom prst="rect">
            <a:avLst/>
          </a:prstGeom>
          <a:noFill/>
        </p:spPr>
        <p:txBody>
          <a:bodyPr wrap="square" lIns="91440" tIns="45720" rIns="91440" bIns="45720" rtlCol="0" anchor="t">
            <a:spAutoFit/>
          </a:bodyPr>
          <a:lstStyle/>
          <a:p>
            <a:r>
              <a:rPr lang="en-GB" sz="2400" dirty="0"/>
              <a:t>SATs week will begin on the 12</a:t>
            </a:r>
            <a:r>
              <a:rPr lang="en-GB" sz="2400" baseline="30000" dirty="0"/>
              <a:t>th</a:t>
            </a:r>
            <a:r>
              <a:rPr lang="en-GB" sz="2400" dirty="0"/>
              <a:t> May, 2025. The children will be assessed on:</a:t>
            </a:r>
          </a:p>
          <a:p>
            <a:r>
              <a:rPr lang="en-GB" sz="2400" dirty="0"/>
              <a:t>.  Grammar, Punctuation and Spelling (GPS)</a:t>
            </a:r>
          </a:p>
          <a:p>
            <a:r>
              <a:rPr lang="en-GB" sz="2400" dirty="0"/>
              <a:t>.  Reading Comprehension</a:t>
            </a:r>
          </a:p>
          <a:p>
            <a:r>
              <a:rPr lang="en-GB" sz="2400" dirty="0"/>
              <a:t>.  Maths consisting of three papers – Arithmetic/Reasoning 1 and              Reasoning 2.</a:t>
            </a:r>
          </a:p>
          <a:p>
            <a:r>
              <a:rPr lang="en-GB" sz="2400" dirty="0"/>
              <a:t>-  Writing is teacher assessed and can be moderated by an external moderator against the national framework.</a:t>
            </a:r>
          </a:p>
          <a:p>
            <a:endParaRPr lang="en-GB" sz="2400" dirty="0"/>
          </a:p>
          <a:p>
            <a:r>
              <a:rPr lang="en-GB" sz="2400" dirty="0"/>
              <a:t>Throughout the year the children will be assessed as they were in previous years  so by the time they get to SATs week they will approach this just as any other assessment.</a:t>
            </a:r>
          </a:p>
          <a:p>
            <a:endParaRPr lang="en-GB" sz="2400" dirty="0"/>
          </a:p>
          <a:p>
            <a:r>
              <a:rPr lang="en-GB" sz="2400" dirty="0"/>
              <a:t>There will be a specific SATs meeting later in the year to give you any further information you will need. </a:t>
            </a:r>
          </a:p>
        </p:txBody>
      </p:sp>
    </p:spTree>
    <p:extLst>
      <p:ext uri="{BB962C8B-B14F-4D97-AF65-F5344CB8AC3E}">
        <p14:creationId xmlns:p14="http://schemas.microsoft.com/office/powerpoint/2010/main" val="2115710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8153400" cy="4893647"/>
          </a:xfrm>
          <a:prstGeom prst="rect">
            <a:avLst/>
          </a:prstGeom>
          <a:noFill/>
        </p:spPr>
        <p:txBody>
          <a:bodyPr wrap="square" lIns="91440" tIns="45720" rIns="91440" bIns="45720" rtlCol="0" anchor="t">
            <a:spAutoFit/>
          </a:bodyPr>
          <a:lstStyle/>
          <a:p>
            <a:pPr algn="ctr"/>
            <a:r>
              <a:rPr lang="en-GB" sz="3600" dirty="0"/>
              <a:t>Residential:</a:t>
            </a:r>
          </a:p>
          <a:p>
            <a:pPr algn="ctr"/>
            <a:r>
              <a:rPr lang="en-GB" sz="3600" dirty="0"/>
              <a:t>Danbury 2025</a:t>
            </a:r>
          </a:p>
          <a:p>
            <a:r>
              <a:rPr lang="en-GB" sz="3600" dirty="0"/>
              <a:t>Wednesday, 11th June  – Friday, 13th June </a:t>
            </a:r>
            <a:endParaRPr lang="en-GB" sz="3600" baseline="30000" dirty="0"/>
          </a:p>
          <a:p>
            <a:endParaRPr lang="en-GB" sz="3600" baseline="30000" dirty="0"/>
          </a:p>
          <a:p>
            <a:r>
              <a:rPr lang="en-GB" sz="3600" baseline="30000" dirty="0"/>
              <a:t>A letter containing details, including a payment plan will be emailed to you.</a:t>
            </a:r>
          </a:p>
          <a:p>
            <a:endParaRPr lang="en-GB" sz="3600" baseline="30000" dirty="0"/>
          </a:p>
          <a:p>
            <a:endParaRPr lang="en-GB" sz="3600" dirty="0"/>
          </a:p>
          <a:p>
            <a:endParaRPr lang="en-GB" sz="3600" dirty="0"/>
          </a:p>
          <a:p>
            <a:endParaRPr lang="en-US" sz="3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503" y="4010426"/>
            <a:ext cx="2291034" cy="244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P:\Year 6 2019\Year 6 2018-19 photos\Danbury\DSCN4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50368">
            <a:off x="275505" y="4099432"/>
            <a:ext cx="1669986" cy="222664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Year 6 2019\Year 6 2018-19 photos\Danbury\Kamron bozku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2017">
            <a:off x="6719305" y="3878242"/>
            <a:ext cx="2370564" cy="177792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P:\Year 6 2019\Year 6 2018-19 photos\Danbury\untitl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56811">
            <a:off x="1956474" y="4501160"/>
            <a:ext cx="1641179" cy="21882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Year 6 2019\Year 6 2018-19 photos\Danbury\Ti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4835819"/>
            <a:ext cx="2534384" cy="190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93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90600"/>
            <a:ext cx="8610600" cy="6155531"/>
          </a:xfrm>
          <a:prstGeom prst="rect">
            <a:avLst/>
          </a:prstGeom>
          <a:noFill/>
        </p:spPr>
        <p:txBody>
          <a:bodyPr wrap="square" lIns="91440" tIns="45720" rIns="91440" bIns="45720" rtlCol="0" anchor="t">
            <a:spAutoFit/>
          </a:bodyPr>
          <a:lstStyle/>
          <a:p>
            <a:pPr algn="ctr"/>
            <a:r>
              <a:rPr lang="en-GB" sz="3200" u="sng" dirty="0"/>
              <a:t>ATTENDANCE</a:t>
            </a:r>
          </a:p>
          <a:p>
            <a:endParaRPr lang="en-GB" dirty="0"/>
          </a:p>
          <a:p>
            <a:r>
              <a:rPr lang="en-GB" sz="2800" dirty="0"/>
              <a:t>Regular attendance is extremely important, especially in Year 6, as it affects the whole class. Each week the class with the highest attendance is awarded the attendance cup. This encourages the whole class to strive for 100% attendance each week. </a:t>
            </a:r>
          </a:p>
          <a:p>
            <a:endParaRPr lang="en-GB" sz="2800" dirty="0"/>
          </a:p>
          <a:p>
            <a:r>
              <a:rPr lang="en-GB" sz="2800" dirty="0"/>
              <a:t>Children who achieve 100% attendance over the half term are entered into a draw and over last year prizes have included :</a:t>
            </a:r>
          </a:p>
          <a:p>
            <a:r>
              <a:rPr lang="en-GB" sz="2800" dirty="0"/>
              <a:t>Tickets for Top Golf, </a:t>
            </a:r>
            <a:r>
              <a:rPr lang="en-GB" sz="2800" dirty="0" err="1"/>
              <a:t>Nandos</a:t>
            </a:r>
            <a:r>
              <a:rPr lang="en-GB" sz="2800" dirty="0"/>
              <a:t>, Pizza Express, circus, cinema etc. </a:t>
            </a:r>
          </a:p>
          <a:p>
            <a:endParaRPr lang="en-GB" dirty="0"/>
          </a:p>
          <a:p>
            <a:endParaRPr lang="en-GB" dirty="0"/>
          </a:p>
        </p:txBody>
      </p:sp>
    </p:spTree>
    <p:extLst>
      <p:ext uri="{BB962C8B-B14F-4D97-AF65-F5344CB8AC3E}">
        <p14:creationId xmlns:p14="http://schemas.microsoft.com/office/powerpoint/2010/main" val="50251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90600"/>
            <a:ext cx="8610600" cy="2400657"/>
          </a:xfrm>
          <a:prstGeom prst="rect">
            <a:avLst/>
          </a:prstGeom>
          <a:noFill/>
        </p:spPr>
        <p:txBody>
          <a:bodyPr wrap="square" rtlCol="0">
            <a:spAutoFit/>
          </a:bodyPr>
          <a:lstStyle/>
          <a:p>
            <a:pPr algn="ctr"/>
            <a:endParaRPr lang="en-GB" sz="3200" u="sng" dirty="0"/>
          </a:p>
          <a:p>
            <a:pPr algn="ctr"/>
            <a:endParaRPr lang="en-GB" sz="3200" u="sng" dirty="0"/>
          </a:p>
          <a:p>
            <a:pPr algn="ctr"/>
            <a:r>
              <a:rPr lang="en-GB" sz="3200" u="sng" dirty="0"/>
              <a:t>Any questions?</a:t>
            </a:r>
          </a:p>
          <a:p>
            <a:endParaRPr lang="en-GB" dirty="0"/>
          </a:p>
          <a:p>
            <a:endParaRPr lang="en-GB" dirty="0"/>
          </a:p>
          <a:p>
            <a:endParaRPr lang="en-GB" dirty="0"/>
          </a:p>
        </p:txBody>
      </p:sp>
    </p:spTree>
    <p:extLst>
      <p:ext uri="{BB962C8B-B14F-4D97-AF65-F5344CB8AC3E}">
        <p14:creationId xmlns:p14="http://schemas.microsoft.com/office/powerpoint/2010/main" val="194655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93032"/>
            <a:ext cx="6466707" cy="954107"/>
          </a:xfrm>
          <a:prstGeom prst="rect">
            <a:avLst/>
          </a:prstGeom>
          <a:noFill/>
        </p:spPr>
        <p:txBody>
          <a:bodyPr wrap="none" rtlCol="0">
            <a:spAutoFit/>
          </a:bodyPr>
          <a:lstStyle/>
          <a:p>
            <a:r>
              <a:rPr lang="en-GB" sz="2800" u="sng" dirty="0"/>
              <a:t>School Uniform and Equipment Policy is</a:t>
            </a:r>
          </a:p>
          <a:p>
            <a:r>
              <a:rPr lang="en-GB" sz="2800" u="sng" dirty="0"/>
              <a:t> on the website however:</a:t>
            </a:r>
          </a:p>
        </p:txBody>
      </p:sp>
      <p:sp>
        <p:nvSpPr>
          <p:cNvPr id="4" name="Rectangle 3"/>
          <p:cNvSpPr/>
          <p:nvPr/>
        </p:nvSpPr>
        <p:spPr>
          <a:xfrm>
            <a:off x="533400" y="1752600"/>
            <a:ext cx="7315200" cy="1846659"/>
          </a:xfrm>
          <a:prstGeom prst="rect">
            <a:avLst/>
          </a:prstGeom>
        </p:spPr>
        <p:txBody>
          <a:bodyPr wrap="square">
            <a:spAutoFit/>
          </a:bodyPr>
          <a:lstStyle/>
          <a:p>
            <a:r>
              <a:rPr lang="en-GB" b="1" u="sng" dirty="0"/>
              <a:t>Jewellery </a:t>
            </a:r>
          </a:p>
          <a:p>
            <a:pPr marL="342900" indent="-342900">
              <a:buFont typeface="Arial" panose="020B0604020202020204" pitchFamily="34" charset="0"/>
              <a:buChar char="•"/>
            </a:pPr>
            <a:r>
              <a:rPr lang="en-GB" sz="2400" dirty="0"/>
              <a:t>Jewellery is not to be worn.</a:t>
            </a:r>
          </a:p>
          <a:p>
            <a:pPr marL="342900" indent="-342900">
              <a:buFont typeface="Arial" panose="020B0604020202020204" pitchFamily="34" charset="0"/>
              <a:buChar char="•"/>
            </a:pPr>
            <a:r>
              <a:rPr lang="en-GB" sz="2400" dirty="0"/>
              <a:t>Nail varnish is not permitted.</a:t>
            </a:r>
          </a:p>
          <a:p>
            <a:pPr marL="342900" indent="-342900">
              <a:buFont typeface="Arial" panose="020B0604020202020204" pitchFamily="34" charset="0"/>
              <a:buChar char="•"/>
            </a:pPr>
            <a:r>
              <a:rPr lang="en-GB" sz="2400" dirty="0"/>
              <a:t>Exceptions – a watch and small stud earrings – but not on PE Day.</a:t>
            </a:r>
          </a:p>
        </p:txBody>
      </p:sp>
      <p:sp>
        <p:nvSpPr>
          <p:cNvPr id="5" name="Rectangle 4"/>
          <p:cNvSpPr/>
          <p:nvPr/>
        </p:nvSpPr>
        <p:spPr>
          <a:xfrm>
            <a:off x="515815" y="3201353"/>
            <a:ext cx="7332785" cy="1292662"/>
          </a:xfrm>
          <a:prstGeom prst="rect">
            <a:avLst/>
          </a:prstGeom>
        </p:spPr>
        <p:txBody>
          <a:bodyPr wrap="square">
            <a:spAutoFit/>
          </a:bodyPr>
          <a:lstStyle/>
          <a:p>
            <a:endParaRPr lang="en-GB" b="1" u="sng" dirty="0"/>
          </a:p>
          <a:p>
            <a:endParaRPr lang="en-GB" b="1" u="sng" dirty="0"/>
          </a:p>
          <a:p>
            <a:r>
              <a:rPr lang="en-GB" b="1" u="sng" dirty="0"/>
              <a:t>Equipment</a:t>
            </a:r>
            <a:r>
              <a:rPr lang="en-GB" b="1" dirty="0"/>
              <a:t> /</a:t>
            </a:r>
            <a:r>
              <a:rPr lang="en-GB" b="1" u="sng" dirty="0"/>
              <a:t>Stationer</a:t>
            </a:r>
            <a:r>
              <a:rPr lang="en-GB" u="sng" dirty="0"/>
              <a:t>y</a:t>
            </a:r>
            <a:r>
              <a:rPr lang="en-GB" dirty="0"/>
              <a:t> </a:t>
            </a:r>
          </a:p>
          <a:p>
            <a:pPr marL="342900" indent="-342900">
              <a:buFont typeface="Arial" panose="020B0604020202020204" pitchFamily="34" charset="0"/>
              <a:buChar char="•"/>
            </a:pPr>
            <a:r>
              <a:rPr lang="en-GB" sz="2400" dirty="0"/>
              <a:t>Provided by the school. </a:t>
            </a:r>
          </a:p>
        </p:txBody>
      </p:sp>
    </p:spTree>
    <p:extLst>
      <p:ext uri="{BB962C8B-B14F-4D97-AF65-F5344CB8AC3E}">
        <p14:creationId xmlns:p14="http://schemas.microsoft.com/office/powerpoint/2010/main" val="210664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219200"/>
            <a:ext cx="7570408" cy="461665"/>
          </a:xfrm>
          <a:prstGeom prst="rect">
            <a:avLst/>
          </a:prstGeom>
        </p:spPr>
        <p:txBody>
          <a:bodyPr wrap="square">
            <a:spAutoFit/>
          </a:bodyPr>
          <a:lstStyle/>
          <a:p>
            <a:r>
              <a:rPr lang="en-GB" sz="2400" dirty="0"/>
              <a:t> </a:t>
            </a:r>
          </a:p>
        </p:txBody>
      </p:sp>
      <p:sp>
        <p:nvSpPr>
          <p:cNvPr id="4" name="TextBox 3"/>
          <p:cNvSpPr txBox="1"/>
          <p:nvPr/>
        </p:nvSpPr>
        <p:spPr>
          <a:xfrm>
            <a:off x="521909" y="762000"/>
            <a:ext cx="7658099" cy="2954655"/>
          </a:xfrm>
          <a:prstGeom prst="rect">
            <a:avLst/>
          </a:prstGeom>
          <a:noFill/>
        </p:spPr>
        <p:txBody>
          <a:bodyPr wrap="square" rtlCol="0">
            <a:spAutoFit/>
          </a:bodyPr>
          <a:lstStyle/>
          <a:p>
            <a:endParaRPr lang="en-GB" sz="2400" b="1" u="sng" dirty="0"/>
          </a:p>
          <a:p>
            <a:r>
              <a:rPr lang="en-GB" sz="2400" b="1" u="sng" dirty="0"/>
              <a:t>Mobile Phones</a:t>
            </a:r>
            <a:endParaRPr lang="en-GB" sz="2400" dirty="0"/>
          </a:p>
          <a:p>
            <a:pPr marL="342900" indent="-342900">
              <a:buFont typeface="Arial" panose="020B0604020202020204" pitchFamily="34" charset="0"/>
              <a:buChar char="•"/>
            </a:pPr>
            <a:r>
              <a:rPr lang="en-GB" sz="2400" dirty="0"/>
              <a:t>Can be brought to school by your children only if they walk home alone. </a:t>
            </a:r>
          </a:p>
          <a:p>
            <a:pPr marL="342900" indent="-342900">
              <a:buFont typeface="Arial" panose="020B0604020202020204" pitchFamily="34" charset="0"/>
              <a:buChar char="•"/>
            </a:pPr>
            <a:r>
              <a:rPr lang="en-GB" sz="2400" dirty="0"/>
              <a:t>They will be collected each morning by class teachers and given out at the end of the school day.</a:t>
            </a:r>
            <a:endParaRPr lang="en-GB" sz="2400" b="1" dirty="0"/>
          </a:p>
          <a:p>
            <a:r>
              <a:rPr lang="en-GB" sz="2400" b="1" dirty="0"/>
              <a:t>Phones are not to be used on the playground.</a:t>
            </a:r>
          </a:p>
          <a:p>
            <a:endParaRPr lang="en-GB" dirty="0"/>
          </a:p>
        </p:txBody>
      </p:sp>
      <p:sp>
        <p:nvSpPr>
          <p:cNvPr id="5" name="TextBox 4"/>
          <p:cNvSpPr txBox="1"/>
          <p:nvPr/>
        </p:nvSpPr>
        <p:spPr>
          <a:xfrm>
            <a:off x="457200" y="3276600"/>
            <a:ext cx="8305801" cy="1846659"/>
          </a:xfrm>
          <a:prstGeom prst="rect">
            <a:avLst/>
          </a:prstGeom>
          <a:noFill/>
        </p:spPr>
        <p:txBody>
          <a:bodyPr wrap="square" lIns="91440" tIns="45720" rIns="91440" bIns="45720" rtlCol="0" anchor="t">
            <a:spAutoFit/>
          </a:bodyPr>
          <a:lstStyle/>
          <a:p>
            <a:endParaRPr lang="en-GB" b="1" u="sng" dirty="0"/>
          </a:p>
          <a:p>
            <a:endParaRPr lang="en-GB" sz="2400" b="1" u="sng" dirty="0"/>
          </a:p>
          <a:p>
            <a:r>
              <a:rPr lang="en-GB" sz="2400" b="1" u="sng" dirty="0"/>
              <a:t>Money</a:t>
            </a:r>
            <a:r>
              <a:rPr lang="en-GB" sz="2400" dirty="0"/>
              <a:t> </a:t>
            </a:r>
          </a:p>
          <a:p>
            <a:pPr marL="342900" indent="-342900">
              <a:buFont typeface="Arial" panose="020B0604020202020204" pitchFamily="34" charset="0"/>
              <a:buChar char="•"/>
            </a:pPr>
            <a:r>
              <a:rPr lang="en-GB" sz="2400" dirty="0"/>
              <a:t>The only money which should be brought into school is for tuck shop or fund raising events.</a:t>
            </a:r>
          </a:p>
        </p:txBody>
      </p:sp>
    </p:spTree>
    <p:extLst>
      <p:ext uri="{BB962C8B-B14F-4D97-AF65-F5344CB8AC3E}">
        <p14:creationId xmlns:p14="http://schemas.microsoft.com/office/powerpoint/2010/main" val="61407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199" y="515034"/>
            <a:ext cx="2883749" cy="646331"/>
          </a:xfrm>
          <a:prstGeom prst="rect">
            <a:avLst/>
          </a:prstGeom>
          <a:noFill/>
        </p:spPr>
        <p:txBody>
          <a:bodyPr wrap="square" rtlCol="0">
            <a:spAutoFit/>
          </a:bodyPr>
          <a:lstStyle/>
          <a:p>
            <a:pPr algn="ctr"/>
            <a:r>
              <a:rPr lang="en-GB" sz="3600" u="sng" dirty="0">
                <a:solidFill>
                  <a:schemeClr val="accent1">
                    <a:lumMod val="50000"/>
                  </a:schemeClr>
                </a:solidFill>
              </a:rPr>
              <a:t>TIMETABLE</a:t>
            </a:r>
            <a:endParaRPr lang="en-US" sz="3600" u="sng" dirty="0">
              <a:solidFill>
                <a:schemeClr val="accent1">
                  <a:lumMod val="50000"/>
                </a:schemeClr>
              </a:solidFill>
            </a:endParaRPr>
          </a:p>
        </p:txBody>
      </p:sp>
      <p:sp>
        <p:nvSpPr>
          <p:cNvPr id="3" name="TextBox 2"/>
          <p:cNvSpPr txBox="1"/>
          <p:nvPr/>
        </p:nvSpPr>
        <p:spPr>
          <a:xfrm>
            <a:off x="413174" y="1371600"/>
            <a:ext cx="8305800" cy="2677656"/>
          </a:xfrm>
          <a:prstGeom prst="rect">
            <a:avLst/>
          </a:prstGeom>
          <a:noFill/>
        </p:spPr>
        <p:txBody>
          <a:bodyPr wrap="square" rtlCol="0">
            <a:spAutoFit/>
          </a:bodyPr>
          <a:lstStyle/>
          <a:p>
            <a:r>
              <a:rPr lang="en-GB" sz="2800" dirty="0"/>
              <a:t>Your child’s weekly timetable is available on the Thomas </a:t>
            </a:r>
            <a:r>
              <a:rPr lang="en-GB" sz="2800" dirty="0" err="1"/>
              <a:t>Willingale</a:t>
            </a:r>
            <a:r>
              <a:rPr lang="en-GB" sz="2800" dirty="0"/>
              <a:t> website.  </a:t>
            </a:r>
          </a:p>
          <a:p>
            <a:endParaRPr lang="en-GB" sz="2800" dirty="0"/>
          </a:p>
          <a:p>
            <a:r>
              <a:rPr lang="en-GB" sz="2800" dirty="0"/>
              <a:t>PE is on Wednesdays and Fridays.</a:t>
            </a:r>
          </a:p>
          <a:p>
            <a:endParaRPr lang="en-GB" sz="2800" dirty="0"/>
          </a:p>
          <a:p>
            <a:endParaRPr lang="en-GB" sz="2800" dirty="0"/>
          </a:p>
        </p:txBody>
      </p:sp>
      <p:sp>
        <p:nvSpPr>
          <p:cNvPr id="4" name="Rectangle 3"/>
          <p:cNvSpPr/>
          <p:nvPr/>
        </p:nvSpPr>
        <p:spPr>
          <a:xfrm>
            <a:off x="609600" y="5867400"/>
            <a:ext cx="237566" cy="369332"/>
          </a:xfrm>
          <a:prstGeom prst="rect">
            <a:avLst/>
          </a:prstGeom>
        </p:spPr>
        <p:txBody>
          <a:bodyPr wrap="none">
            <a:spAutoFit/>
          </a:bodyPr>
          <a:lstStyle/>
          <a:p>
            <a:r>
              <a:rPr lang="en-GB" dirty="0"/>
              <a:t> </a:t>
            </a:r>
            <a:endParaRPr lang="en-US" dirty="0"/>
          </a:p>
        </p:txBody>
      </p:sp>
    </p:spTree>
    <p:extLst>
      <p:ext uri="{BB962C8B-B14F-4D97-AF65-F5344CB8AC3E}">
        <p14:creationId xmlns:p14="http://schemas.microsoft.com/office/powerpoint/2010/main" val="386557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673" y="278620"/>
            <a:ext cx="8222927" cy="646331"/>
          </a:xfrm>
          <a:prstGeom prst="rect">
            <a:avLst/>
          </a:prstGeom>
          <a:noFill/>
        </p:spPr>
        <p:txBody>
          <a:bodyPr wrap="square" rtlCol="0">
            <a:spAutoFit/>
          </a:bodyPr>
          <a:lstStyle/>
          <a:p>
            <a:pPr algn="ctr"/>
            <a:r>
              <a:rPr lang="en-GB" sz="3600" u="sng" dirty="0">
                <a:solidFill>
                  <a:schemeClr val="accent1">
                    <a:lumMod val="50000"/>
                  </a:schemeClr>
                </a:solidFill>
              </a:rPr>
              <a:t>THE YEAR 6 CURRICULUM </a:t>
            </a:r>
            <a:endParaRPr lang="en-US" sz="3600" u="sng" dirty="0">
              <a:solidFill>
                <a:schemeClr val="accent1">
                  <a:lumMod val="50000"/>
                </a:schemeClr>
              </a:solidFill>
            </a:endParaRPr>
          </a:p>
        </p:txBody>
      </p:sp>
      <p:sp>
        <p:nvSpPr>
          <p:cNvPr id="3" name="TextBox 2"/>
          <p:cNvSpPr txBox="1"/>
          <p:nvPr/>
        </p:nvSpPr>
        <p:spPr>
          <a:xfrm>
            <a:off x="152400" y="1066800"/>
            <a:ext cx="8742650" cy="954107"/>
          </a:xfrm>
          <a:prstGeom prst="rect">
            <a:avLst/>
          </a:prstGeom>
          <a:noFill/>
        </p:spPr>
        <p:txBody>
          <a:bodyPr wrap="none" rtlCol="0">
            <a:spAutoFit/>
          </a:bodyPr>
          <a:lstStyle/>
          <a:p>
            <a:r>
              <a:rPr lang="en-GB" sz="2800" u="sng" dirty="0"/>
              <a:t>MATHEMATICS </a:t>
            </a:r>
            <a:r>
              <a:rPr lang="en-GB" sz="2800" dirty="0"/>
              <a:t>– we will continue to teach curriculum</a:t>
            </a:r>
          </a:p>
          <a:p>
            <a:r>
              <a:rPr lang="en-GB" sz="2800" dirty="0"/>
              <a:t>objectives for Year 6, addressing any gaps in learning.</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3867142936"/>
              </p:ext>
            </p:extLst>
          </p:nvPr>
        </p:nvGraphicFramePr>
        <p:xfrm>
          <a:off x="1215411" y="2451795"/>
          <a:ext cx="5490189" cy="4131997"/>
        </p:xfrm>
        <a:graphic>
          <a:graphicData uri="http://schemas.openxmlformats.org/drawingml/2006/table">
            <a:tbl>
              <a:tblPr firstRow="1" bandRow="1">
                <a:tableStyleId>{5C22544A-7EE6-4342-B048-85BDC9FD1C3A}</a:tableStyleId>
              </a:tblPr>
              <a:tblGrid>
                <a:gridCol w="5490189">
                  <a:extLst>
                    <a:ext uri="{9D8B030D-6E8A-4147-A177-3AD203B41FA5}">
                      <a16:colId xmlns:a16="http://schemas.microsoft.com/office/drawing/2014/main" val="20000"/>
                    </a:ext>
                  </a:extLst>
                </a:gridCol>
              </a:tblGrid>
              <a:tr h="379561">
                <a:tc>
                  <a:txBody>
                    <a:bodyPr/>
                    <a:lstStyle/>
                    <a:p>
                      <a:pPr algn="ctr"/>
                      <a:r>
                        <a:rPr lang="en-GB" dirty="0"/>
                        <a:t>YEAR 6</a:t>
                      </a:r>
                      <a:endParaRPr lang="en-US" dirty="0"/>
                    </a:p>
                  </a:txBody>
                  <a:tcPr/>
                </a:tc>
                <a:extLst>
                  <a:ext uri="{0D108BD9-81ED-4DB2-BD59-A6C34878D82A}">
                    <a16:rowId xmlns:a16="http://schemas.microsoft.com/office/drawing/2014/main" val="10000"/>
                  </a:ext>
                </a:extLst>
              </a:tr>
              <a:tr h="655134">
                <a:tc>
                  <a:txBody>
                    <a:bodyPr/>
                    <a:lstStyle/>
                    <a:p>
                      <a:r>
                        <a:rPr lang="en-GB" sz="2000" dirty="0"/>
                        <a:t>To</a:t>
                      </a:r>
                      <a:r>
                        <a:rPr lang="en-GB" sz="2000" baseline="0" dirty="0"/>
                        <a:t> recall multiplication and division facts to 12 x 12 (Year 4)</a:t>
                      </a:r>
                      <a:endParaRPr lang="en-US" sz="2000" dirty="0"/>
                    </a:p>
                  </a:txBody>
                  <a:tcPr/>
                </a:tc>
                <a:extLst>
                  <a:ext uri="{0D108BD9-81ED-4DB2-BD59-A6C34878D82A}">
                    <a16:rowId xmlns:a16="http://schemas.microsoft.com/office/drawing/2014/main" val="10001"/>
                  </a:ext>
                </a:extLst>
              </a:tr>
              <a:tr h="626538">
                <a:tc>
                  <a:txBody>
                    <a:bodyPr/>
                    <a:lstStyle/>
                    <a:p>
                      <a:r>
                        <a:rPr lang="en-GB" sz="2000" dirty="0"/>
                        <a:t>To compare and order numbers to at least a 1,000,000.</a:t>
                      </a:r>
                      <a:endParaRPr lang="en-US" sz="2000" dirty="0"/>
                    </a:p>
                  </a:txBody>
                  <a:tcPr/>
                </a:tc>
                <a:extLst>
                  <a:ext uri="{0D108BD9-81ED-4DB2-BD59-A6C34878D82A}">
                    <a16:rowId xmlns:a16="http://schemas.microsoft.com/office/drawing/2014/main" val="10002"/>
                  </a:ext>
                </a:extLst>
              </a:tr>
              <a:tr h="655134">
                <a:tc>
                  <a:txBody>
                    <a:bodyPr/>
                    <a:lstStyle/>
                    <a:p>
                      <a:r>
                        <a:rPr lang="en-GB" sz="2000" dirty="0"/>
                        <a:t>To recognise the place value of each digit</a:t>
                      </a:r>
                      <a:r>
                        <a:rPr lang="en-GB" sz="2000" baseline="0" dirty="0"/>
                        <a:t> in a 7 digit number.</a:t>
                      </a:r>
                      <a:endParaRPr lang="en-US" sz="2000" dirty="0"/>
                    </a:p>
                  </a:txBody>
                  <a:tcPr/>
                </a:tc>
                <a:extLst>
                  <a:ext uri="{0D108BD9-81ED-4DB2-BD59-A6C34878D82A}">
                    <a16:rowId xmlns:a16="http://schemas.microsoft.com/office/drawing/2014/main" val="10003"/>
                  </a:ext>
                </a:extLst>
              </a:tr>
              <a:tr h="626538">
                <a:tc>
                  <a:txBody>
                    <a:bodyPr/>
                    <a:lstStyle/>
                    <a:p>
                      <a:r>
                        <a:rPr lang="en-US" sz="2000" dirty="0"/>
                        <a:t>Long division.</a:t>
                      </a:r>
                    </a:p>
                  </a:txBody>
                  <a:tcPr/>
                </a:tc>
                <a:extLst>
                  <a:ext uri="{0D108BD9-81ED-4DB2-BD59-A6C34878D82A}">
                    <a16:rowId xmlns:a16="http://schemas.microsoft.com/office/drawing/2014/main" val="10004"/>
                  </a:ext>
                </a:extLst>
              </a:tr>
              <a:tr h="379561">
                <a:tc>
                  <a:txBody>
                    <a:bodyPr/>
                    <a:lstStyle/>
                    <a:p>
                      <a:r>
                        <a:rPr lang="en-US" sz="2000" dirty="0"/>
                        <a:t>Algebra.</a:t>
                      </a:r>
                    </a:p>
                  </a:txBody>
                  <a:tcPr/>
                </a:tc>
                <a:extLst>
                  <a:ext uri="{0D108BD9-81ED-4DB2-BD59-A6C34878D82A}">
                    <a16:rowId xmlns:a16="http://schemas.microsoft.com/office/drawing/2014/main" val="10005"/>
                  </a:ext>
                </a:extLst>
              </a:tr>
              <a:tr h="626538">
                <a:tc>
                  <a:txBody>
                    <a:bodyPr/>
                    <a:lstStyle/>
                    <a:p>
                      <a:r>
                        <a:rPr lang="en-GB" sz="2000" dirty="0">
                          <a:effectLst/>
                          <a:latin typeface="Calibri"/>
                          <a:ea typeface="+mn-ea"/>
                          <a:cs typeface="Times New Roman"/>
                        </a:rPr>
                        <a:t>I can use fractions, decimals and percentages. </a:t>
                      </a:r>
                      <a:endParaRPr lang="en-US"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4349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5658" y="304800"/>
            <a:ext cx="1760418" cy="523220"/>
          </a:xfrm>
          <a:prstGeom prst="rect">
            <a:avLst/>
          </a:prstGeom>
          <a:noFill/>
        </p:spPr>
        <p:txBody>
          <a:bodyPr wrap="none" rtlCol="0">
            <a:spAutoFit/>
          </a:bodyPr>
          <a:lstStyle/>
          <a:p>
            <a:r>
              <a:rPr lang="en-GB" sz="2800" u="sng" dirty="0"/>
              <a:t>WRITING</a:t>
            </a:r>
            <a:endParaRPr lang="en-US" sz="2800" u="sng" dirty="0"/>
          </a:p>
        </p:txBody>
      </p:sp>
      <p:graphicFrame>
        <p:nvGraphicFramePr>
          <p:cNvPr id="3" name="Table 2"/>
          <p:cNvGraphicFramePr>
            <a:graphicFrameLocks noGrp="1"/>
          </p:cNvGraphicFramePr>
          <p:nvPr>
            <p:extLst>
              <p:ext uri="{D42A27DB-BD31-4B8C-83A1-F6EECF244321}">
                <p14:modId xmlns:p14="http://schemas.microsoft.com/office/powerpoint/2010/main" val="2060991262"/>
              </p:ext>
            </p:extLst>
          </p:nvPr>
        </p:nvGraphicFramePr>
        <p:xfrm>
          <a:off x="311806" y="990600"/>
          <a:ext cx="7848600" cy="5801803"/>
        </p:xfrm>
        <a:graphic>
          <a:graphicData uri="http://schemas.openxmlformats.org/drawingml/2006/table">
            <a:tbl>
              <a:tblPr firstRow="1" bandRow="1">
                <a:tableStyleId>{5C22544A-7EE6-4342-B048-85BDC9FD1C3A}</a:tableStyleId>
              </a:tblPr>
              <a:tblGrid>
                <a:gridCol w="7848600">
                  <a:extLst>
                    <a:ext uri="{9D8B030D-6E8A-4147-A177-3AD203B41FA5}">
                      <a16:colId xmlns:a16="http://schemas.microsoft.com/office/drawing/2014/main" val="20000"/>
                    </a:ext>
                  </a:extLst>
                </a:gridCol>
              </a:tblGrid>
              <a:tr h="338225">
                <a:tc>
                  <a:txBody>
                    <a:bodyPr/>
                    <a:lstStyle/>
                    <a:p>
                      <a:pPr algn="ctr"/>
                      <a:r>
                        <a:rPr lang="en-GB" dirty="0"/>
                        <a:t>Year 6</a:t>
                      </a:r>
                      <a:endParaRPr lang="en-US" dirty="0"/>
                    </a:p>
                  </a:txBody>
                  <a:tcPr/>
                </a:tc>
                <a:extLst>
                  <a:ext uri="{0D108BD9-81ED-4DB2-BD59-A6C34878D82A}">
                    <a16:rowId xmlns:a16="http://schemas.microsoft.com/office/drawing/2014/main" val="10000"/>
                  </a:ext>
                </a:extLst>
              </a:tr>
              <a:tr h="7610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t>To spell the commonly </a:t>
                      </a:r>
                      <a:r>
                        <a:rPr lang="en-GB" sz="2400" dirty="0" err="1"/>
                        <a:t>mis</a:t>
                      </a:r>
                      <a:r>
                        <a:rPr lang="en-GB" sz="2400" dirty="0"/>
                        <a:t>-spelt words from the year 3/ 4/5/6</a:t>
                      </a:r>
                      <a:r>
                        <a:rPr lang="en-GB" sz="2400" baseline="0" dirty="0"/>
                        <a:t> </a:t>
                      </a:r>
                      <a:r>
                        <a:rPr lang="en-GB" sz="2400" dirty="0"/>
                        <a:t>list. </a:t>
                      </a:r>
                      <a:endParaRPr lang="en-US" sz="2400" dirty="0"/>
                    </a:p>
                  </a:txBody>
                  <a:tcPr/>
                </a:tc>
                <a:extLst>
                  <a:ext uri="{0D108BD9-81ED-4DB2-BD59-A6C34878D82A}">
                    <a16:rowId xmlns:a16="http://schemas.microsoft.com/office/drawing/2014/main" val="10001"/>
                  </a:ext>
                </a:extLst>
              </a:tr>
              <a:tr h="422781">
                <a:tc>
                  <a:txBody>
                    <a:bodyPr/>
                    <a:lstStyle/>
                    <a:p>
                      <a:r>
                        <a:rPr lang="en-GB" sz="2400" kern="1200" dirty="0">
                          <a:solidFill>
                            <a:srgbClr val="000000"/>
                          </a:solidFill>
                          <a:effectLst/>
                          <a:latin typeface="Calibri"/>
                          <a:ea typeface="+mn-ea"/>
                          <a:cs typeface="+mn-cs"/>
                        </a:rPr>
                        <a:t>I can produce legible, joined handwriting.</a:t>
                      </a:r>
                      <a:endParaRPr lang="en-US" sz="2400" dirty="0"/>
                    </a:p>
                  </a:txBody>
                  <a:tcPr/>
                </a:tc>
                <a:extLst>
                  <a:ext uri="{0D108BD9-81ED-4DB2-BD59-A6C34878D82A}">
                    <a16:rowId xmlns:a16="http://schemas.microsoft.com/office/drawing/2014/main" val="10002"/>
                  </a:ext>
                </a:extLst>
              </a:tr>
              <a:tr h="1007628">
                <a:tc>
                  <a:txBody>
                    <a:bodyPr/>
                    <a:lstStyle/>
                    <a:p>
                      <a:r>
                        <a:rPr lang="en-GB" sz="2400" kern="1200" dirty="0">
                          <a:solidFill>
                            <a:srgbClr val="000000"/>
                          </a:solidFill>
                          <a:effectLst/>
                          <a:latin typeface="Calibri"/>
                          <a:ea typeface="+mn-ea"/>
                          <a:cs typeface="+mn-cs"/>
                        </a:rPr>
                        <a:t>I can use the correct features and sentence structure matched to the text type we are working on.</a:t>
                      </a:r>
                      <a:endParaRPr lang="en-US" sz="2400" dirty="0"/>
                    </a:p>
                  </a:txBody>
                  <a:tcPr/>
                </a:tc>
                <a:extLst>
                  <a:ext uri="{0D108BD9-81ED-4DB2-BD59-A6C34878D82A}">
                    <a16:rowId xmlns:a16="http://schemas.microsoft.com/office/drawing/2014/main" val="10003"/>
                  </a:ext>
                </a:extLst>
              </a:tr>
              <a:tr h="761006">
                <a:tc>
                  <a:txBody>
                    <a:bodyPr/>
                    <a:lstStyle/>
                    <a:p>
                      <a:r>
                        <a:rPr lang="en-GB" sz="2400" kern="1200" dirty="0">
                          <a:solidFill>
                            <a:srgbClr val="000000"/>
                          </a:solidFill>
                          <a:effectLst/>
                          <a:latin typeface="Calibri"/>
                          <a:ea typeface="+mn-ea"/>
                          <a:cs typeface="+mn-cs"/>
                        </a:rPr>
                        <a:t>I can organise my writing into paragraphs to show different information or events. </a:t>
                      </a:r>
                      <a:endParaRPr lang="en-US" sz="2400" dirty="0"/>
                    </a:p>
                  </a:txBody>
                  <a:tcPr/>
                </a:tc>
                <a:extLst>
                  <a:ext uri="{0D108BD9-81ED-4DB2-BD59-A6C34878D82A}">
                    <a16:rowId xmlns:a16="http://schemas.microsoft.com/office/drawing/2014/main" val="10004"/>
                  </a:ext>
                </a:extLst>
              </a:tr>
              <a:tr h="1317667">
                <a:tc>
                  <a:txBody>
                    <a:bodyPr/>
                    <a:lstStyle/>
                    <a:p>
                      <a:pPr>
                        <a:spcAft>
                          <a:spcPts val="0"/>
                        </a:spcAft>
                        <a:tabLst>
                          <a:tab pos="457200" algn="l"/>
                        </a:tabLst>
                      </a:pPr>
                      <a:r>
                        <a:rPr lang="en-GB" sz="2400" dirty="0">
                          <a:solidFill>
                            <a:srgbClr val="000000"/>
                          </a:solidFill>
                          <a:effectLst/>
                          <a:latin typeface="Calibri"/>
                          <a:ea typeface="Times New Roman"/>
                          <a:cs typeface="Times New Roman"/>
                        </a:rPr>
                        <a:t>I can evaluate and edit by ensuring mostly consistent and correct use of tense throughout a piece of writing.</a:t>
                      </a:r>
                      <a:endParaRPr lang="en-GB" sz="2400" dirty="0">
                        <a:solidFill>
                          <a:srgbClr val="000000"/>
                        </a:solidFill>
                        <a:effectLst/>
                        <a:latin typeface="Tahoma"/>
                        <a:ea typeface="Times New Roman"/>
                        <a:cs typeface="Times New Roman"/>
                      </a:endParaRPr>
                    </a:p>
                    <a:p>
                      <a:endParaRPr lang="en-US" sz="2400" dirty="0"/>
                    </a:p>
                  </a:txBody>
                  <a:tcPr/>
                </a:tc>
                <a:extLst>
                  <a:ext uri="{0D108BD9-81ED-4DB2-BD59-A6C34878D82A}">
                    <a16:rowId xmlns:a16="http://schemas.microsoft.com/office/drawing/2014/main" val="10005"/>
                  </a:ext>
                </a:extLst>
              </a:tr>
              <a:tr h="1007628">
                <a:tc>
                  <a:txBody>
                    <a:bodyPr/>
                    <a:lstStyle/>
                    <a:p>
                      <a:r>
                        <a:rPr lang="en-GB" sz="2400" kern="1200" dirty="0">
                          <a:solidFill>
                            <a:srgbClr val="000000"/>
                          </a:solidFill>
                          <a:effectLst/>
                          <a:latin typeface="Calibri"/>
                          <a:ea typeface="+mn-ea"/>
                          <a:cs typeface="+mn-cs"/>
                        </a:rPr>
                        <a:t>I can use capital letters, full stops, question marks, commas for lists and apostrophes for contraction mostly correctly.</a:t>
                      </a:r>
                      <a:endParaRPr lang="en-US" sz="2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197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1773242" cy="523220"/>
          </a:xfrm>
          <a:prstGeom prst="rect">
            <a:avLst/>
          </a:prstGeom>
          <a:noFill/>
        </p:spPr>
        <p:txBody>
          <a:bodyPr wrap="none" rtlCol="0">
            <a:spAutoFit/>
          </a:bodyPr>
          <a:lstStyle/>
          <a:p>
            <a:r>
              <a:rPr lang="en-GB" sz="2800" u="sng" dirty="0"/>
              <a:t>READING</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707316365"/>
              </p:ext>
            </p:extLst>
          </p:nvPr>
        </p:nvGraphicFramePr>
        <p:xfrm>
          <a:off x="609600" y="1524000"/>
          <a:ext cx="7185502" cy="4377272"/>
        </p:xfrm>
        <a:graphic>
          <a:graphicData uri="http://schemas.openxmlformats.org/drawingml/2006/table">
            <a:tbl>
              <a:tblPr firstRow="1" bandRow="1">
                <a:tableStyleId>{5C22544A-7EE6-4342-B048-85BDC9FD1C3A}</a:tableStyleId>
              </a:tblPr>
              <a:tblGrid>
                <a:gridCol w="7185502">
                  <a:extLst>
                    <a:ext uri="{9D8B030D-6E8A-4147-A177-3AD203B41FA5}">
                      <a16:colId xmlns:a16="http://schemas.microsoft.com/office/drawing/2014/main" val="20000"/>
                    </a:ext>
                  </a:extLst>
                </a:gridCol>
              </a:tblGrid>
              <a:tr h="597287">
                <a:tc>
                  <a:txBody>
                    <a:bodyPr/>
                    <a:lstStyle/>
                    <a:p>
                      <a:pPr algn="ctr"/>
                      <a:r>
                        <a:rPr lang="en-US" dirty="0"/>
                        <a:t>Year 6</a:t>
                      </a:r>
                    </a:p>
                  </a:txBody>
                  <a:tcPr/>
                </a:tc>
                <a:extLst>
                  <a:ext uri="{0D108BD9-81ED-4DB2-BD59-A6C34878D82A}">
                    <a16:rowId xmlns:a16="http://schemas.microsoft.com/office/drawing/2014/main" val="10000"/>
                  </a:ext>
                </a:extLst>
              </a:tr>
              <a:tr h="1030931">
                <a:tc>
                  <a:txBody>
                    <a:bodyPr/>
                    <a:lstStyle/>
                    <a:p>
                      <a:r>
                        <a:rPr lang="en-GB" sz="2400" dirty="0">
                          <a:effectLst/>
                          <a:latin typeface="Arial"/>
                          <a:ea typeface="Times New Roman"/>
                        </a:rPr>
                        <a:t>I can read age appropriate books with confidence and fluency (including whole novels)</a:t>
                      </a:r>
                      <a:endParaRPr lang="en-US" sz="2400" dirty="0"/>
                    </a:p>
                  </a:txBody>
                  <a:tcPr/>
                </a:tc>
                <a:extLst>
                  <a:ext uri="{0D108BD9-81ED-4DB2-BD59-A6C34878D82A}">
                    <a16:rowId xmlns:a16="http://schemas.microsoft.com/office/drawing/2014/main" val="10001"/>
                  </a:ext>
                </a:extLst>
              </a:tr>
              <a:tr h="1413393">
                <a:tc>
                  <a:txBody>
                    <a:bodyPr/>
                    <a:lstStyle/>
                    <a:p>
                      <a:r>
                        <a:rPr lang="en-GB" sz="2400" dirty="0">
                          <a:effectLst/>
                          <a:latin typeface="Calibri"/>
                          <a:ea typeface="+mn-ea"/>
                          <a:cs typeface="Times New Roman"/>
                        </a:rPr>
                        <a:t>I am familiar with and can talk about a wide range of books and text types, including myths, legends and traditional stories and books from other cultures and traditions. I can discuss the features of each.</a:t>
                      </a:r>
                      <a:endParaRPr lang="en-US" sz="2400" dirty="0"/>
                    </a:p>
                  </a:txBody>
                  <a:tcPr/>
                </a:tc>
                <a:extLst>
                  <a:ext uri="{0D108BD9-81ED-4DB2-BD59-A6C34878D82A}">
                    <a16:rowId xmlns:a16="http://schemas.microsoft.com/office/drawing/2014/main" val="10002"/>
                  </a:ext>
                </a:extLst>
              </a:tr>
              <a:tr h="597287">
                <a:tc>
                  <a:txBody>
                    <a:bodyPr/>
                    <a:lstStyle/>
                    <a:p>
                      <a:r>
                        <a:rPr lang="en-GB" sz="2400" kern="1200" dirty="0">
                          <a:solidFill>
                            <a:srgbClr val="000000"/>
                          </a:solidFill>
                          <a:effectLst/>
                          <a:latin typeface="Calibri"/>
                          <a:ea typeface="Times New Roman"/>
                          <a:cs typeface="Arial"/>
                        </a:rPr>
                        <a:t>I can justify inferences with evidence from the text.</a:t>
                      </a:r>
                      <a:endParaRPr lang="en-US" sz="2400" dirty="0"/>
                    </a:p>
                  </a:txBody>
                  <a:tcPr/>
                </a:tc>
                <a:extLst>
                  <a:ext uri="{0D108BD9-81ED-4DB2-BD59-A6C34878D82A}">
                    <a16:rowId xmlns:a16="http://schemas.microsoft.com/office/drawing/2014/main" val="10003"/>
                  </a:ext>
                </a:extLst>
              </a:tr>
              <a:tr h="597287">
                <a:tc>
                  <a:txBody>
                    <a:bodyPr/>
                    <a:lstStyle/>
                    <a:p>
                      <a:r>
                        <a:rPr lang="en-GB" sz="2400" kern="1200" dirty="0">
                          <a:solidFill>
                            <a:srgbClr val="000000"/>
                          </a:solidFill>
                          <a:effectLst/>
                          <a:latin typeface="Calibri"/>
                          <a:ea typeface="Times New Roman"/>
                          <a:cs typeface="Arial"/>
                        </a:rPr>
                        <a:t>I can retrieve information from a text.</a:t>
                      </a:r>
                      <a:endParaRPr lang="en-U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280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515034"/>
            <a:ext cx="5334000" cy="954107"/>
          </a:xfrm>
          <a:prstGeom prst="rect">
            <a:avLst/>
          </a:prstGeom>
          <a:noFill/>
        </p:spPr>
        <p:txBody>
          <a:bodyPr wrap="square" rtlCol="0">
            <a:spAutoFit/>
          </a:bodyPr>
          <a:lstStyle/>
          <a:p>
            <a:pPr algn="ctr"/>
            <a:r>
              <a:rPr lang="en-GB" sz="2800" u="sng" dirty="0"/>
              <a:t>TOPICS AND THEMES </a:t>
            </a:r>
          </a:p>
          <a:p>
            <a:pPr algn="ctr"/>
            <a:r>
              <a:rPr lang="en-GB" sz="2800" u="sng" dirty="0"/>
              <a:t> Autumn Term</a:t>
            </a:r>
            <a:endParaRPr lang="en-US" sz="2800" u="sng" dirty="0"/>
          </a:p>
        </p:txBody>
      </p:sp>
      <p:graphicFrame>
        <p:nvGraphicFramePr>
          <p:cNvPr id="3" name="Table 2"/>
          <p:cNvGraphicFramePr>
            <a:graphicFrameLocks noGrp="1"/>
          </p:cNvGraphicFramePr>
          <p:nvPr>
            <p:extLst>
              <p:ext uri="{D42A27DB-BD31-4B8C-83A1-F6EECF244321}">
                <p14:modId xmlns:p14="http://schemas.microsoft.com/office/powerpoint/2010/main" val="3437845531"/>
              </p:ext>
            </p:extLst>
          </p:nvPr>
        </p:nvGraphicFramePr>
        <p:xfrm>
          <a:off x="685800" y="1905000"/>
          <a:ext cx="7277100" cy="3669673"/>
        </p:xfrm>
        <a:graphic>
          <a:graphicData uri="http://schemas.openxmlformats.org/drawingml/2006/table">
            <a:tbl>
              <a:tblPr firstRow="1" bandRow="1">
                <a:tableStyleId>{5C22544A-7EE6-4342-B048-85BDC9FD1C3A}</a:tableStyleId>
              </a:tblPr>
              <a:tblGrid>
                <a:gridCol w="3355258">
                  <a:extLst>
                    <a:ext uri="{9D8B030D-6E8A-4147-A177-3AD203B41FA5}">
                      <a16:colId xmlns:a16="http://schemas.microsoft.com/office/drawing/2014/main" val="20000"/>
                    </a:ext>
                  </a:extLst>
                </a:gridCol>
                <a:gridCol w="3921842">
                  <a:extLst>
                    <a:ext uri="{9D8B030D-6E8A-4147-A177-3AD203B41FA5}">
                      <a16:colId xmlns:a16="http://schemas.microsoft.com/office/drawing/2014/main" val="20001"/>
                    </a:ext>
                  </a:extLst>
                </a:gridCol>
              </a:tblGrid>
              <a:tr h="914400">
                <a:tc>
                  <a:txBody>
                    <a:bodyPr/>
                    <a:lstStyle/>
                    <a:p>
                      <a:pPr algn="ctr"/>
                      <a:r>
                        <a:rPr lang="en-GB" dirty="0"/>
                        <a:t>Subject</a:t>
                      </a:r>
                    </a:p>
                    <a:p>
                      <a:pPr algn="ctr"/>
                      <a:endParaRPr lang="en-GB" dirty="0"/>
                    </a:p>
                    <a:p>
                      <a:pPr algn="ctr"/>
                      <a:endParaRPr lang="en-US" dirty="0"/>
                    </a:p>
                  </a:txBody>
                  <a:tcPr/>
                </a:tc>
                <a:tc>
                  <a:txBody>
                    <a:bodyPr/>
                    <a:lstStyle/>
                    <a:p>
                      <a:pPr algn="ctr"/>
                      <a:r>
                        <a:rPr lang="en-GB" dirty="0"/>
                        <a:t>Autumn</a:t>
                      </a:r>
                      <a:r>
                        <a:rPr lang="en-GB" baseline="0" dirty="0"/>
                        <a:t> Term</a:t>
                      </a:r>
                      <a:endParaRPr lang="en-US" dirty="0"/>
                    </a:p>
                  </a:txBody>
                  <a:tcPr/>
                </a:tc>
                <a:extLst>
                  <a:ext uri="{0D108BD9-81ED-4DB2-BD59-A6C34878D82A}">
                    <a16:rowId xmlns:a16="http://schemas.microsoft.com/office/drawing/2014/main" val="10000"/>
                  </a:ext>
                </a:extLst>
              </a:tr>
              <a:tr h="761841">
                <a:tc>
                  <a:txBody>
                    <a:bodyPr/>
                    <a:lstStyle/>
                    <a:p>
                      <a:r>
                        <a:rPr lang="en-GB" dirty="0"/>
                        <a:t>History</a:t>
                      </a:r>
                      <a:endParaRPr lang="en-US" dirty="0"/>
                    </a:p>
                  </a:txBody>
                  <a:tcPr/>
                </a:tc>
                <a:tc>
                  <a:txBody>
                    <a:bodyPr/>
                    <a:lstStyle/>
                    <a:p>
                      <a:r>
                        <a:rPr lang="en-GB" dirty="0"/>
                        <a:t>Conflict,</a:t>
                      </a:r>
                      <a:r>
                        <a:rPr lang="en-GB" baseline="0" dirty="0"/>
                        <a:t> Crime and Punishment</a:t>
                      </a:r>
                    </a:p>
                    <a:p>
                      <a:r>
                        <a:rPr lang="en-GB" baseline="0" dirty="0"/>
                        <a:t>Extending pupils chronological knowledge beyond 1066.</a:t>
                      </a:r>
                      <a:endParaRPr lang="en-GB" dirty="0"/>
                    </a:p>
                  </a:txBody>
                  <a:tcPr/>
                </a:tc>
                <a:extLst>
                  <a:ext uri="{0D108BD9-81ED-4DB2-BD59-A6C34878D82A}">
                    <a16:rowId xmlns:a16="http://schemas.microsoft.com/office/drawing/2014/main" val="10001"/>
                  </a:ext>
                </a:extLst>
              </a:tr>
              <a:tr h="533289">
                <a:tc>
                  <a:txBody>
                    <a:bodyPr/>
                    <a:lstStyle/>
                    <a:p>
                      <a:r>
                        <a:rPr lang="en-GB" dirty="0"/>
                        <a:t>Geography</a:t>
                      </a:r>
                      <a:endParaRPr lang="en-US" dirty="0"/>
                    </a:p>
                  </a:txBody>
                  <a:tcPr/>
                </a:tc>
                <a:tc>
                  <a:txBody>
                    <a:bodyPr/>
                    <a:lstStyle/>
                    <a:p>
                      <a:r>
                        <a:rPr lang="en-US" dirty="0"/>
                        <a:t>Mapping – locating</a:t>
                      </a:r>
                      <a:r>
                        <a:rPr lang="en-US" baseline="0" dirty="0"/>
                        <a:t> counties around the world.</a:t>
                      </a:r>
                      <a:endParaRPr lang="en-US" dirty="0"/>
                    </a:p>
                  </a:txBody>
                  <a:tcPr/>
                </a:tc>
                <a:extLst>
                  <a:ext uri="{0D108BD9-81ED-4DB2-BD59-A6C34878D82A}">
                    <a16:rowId xmlns:a16="http://schemas.microsoft.com/office/drawing/2014/main" val="10002"/>
                  </a:ext>
                </a:extLst>
              </a:tr>
              <a:tr h="1200793">
                <a:tc>
                  <a:txBody>
                    <a:bodyPr/>
                    <a:lstStyle/>
                    <a:p>
                      <a:r>
                        <a:rPr lang="en-GB" dirty="0"/>
                        <a:t>Science</a:t>
                      </a:r>
                      <a:endParaRPr lang="en-US" dirty="0"/>
                    </a:p>
                  </a:txBody>
                  <a:tcPr/>
                </a:tc>
                <a:tc>
                  <a:txBody>
                    <a:bodyPr/>
                    <a:lstStyle/>
                    <a:p>
                      <a:r>
                        <a:rPr lang="en-GB" dirty="0"/>
                        <a:t>Circulation/Blood/ Heart – how our heart</a:t>
                      </a:r>
                      <a:r>
                        <a:rPr lang="en-GB" baseline="0" dirty="0"/>
                        <a:t> works and how we keep it healthy.</a:t>
                      </a:r>
                      <a:endParaRPr lang="en-GB" dirty="0"/>
                    </a:p>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5232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457200"/>
            <a:ext cx="1792222" cy="523220"/>
          </a:xfrm>
          <a:prstGeom prst="rect">
            <a:avLst/>
          </a:prstGeom>
          <a:noFill/>
        </p:spPr>
        <p:txBody>
          <a:bodyPr wrap="none" rtlCol="0">
            <a:spAutoFit/>
          </a:bodyPr>
          <a:lstStyle/>
          <a:p>
            <a:r>
              <a:rPr lang="en-GB" sz="2800" u="sng" dirty="0"/>
              <a:t>Homework</a:t>
            </a:r>
          </a:p>
        </p:txBody>
      </p:sp>
      <p:sp>
        <p:nvSpPr>
          <p:cNvPr id="3" name="TextBox 2"/>
          <p:cNvSpPr txBox="1"/>
          <p:nvPr/>
        </p:nvSpPr>
        <p:spPr>
          <a:xfrm>
            <a:off x="762000" y="1041408"/>
            <a:ext cx="7391400" cy="3970318"/>
          </a:xfrm>
          <a:prstGeom prst="rect">
            <a:avLst/>
          </a:prstGeom>
          <a:noFill/>
        </p:spPr>
        <p:txBody>
          <a:bodyPr wrap="square" lIns="91440" tIns="45720" rIns="91440" bIns="45720" rtlCol="0" anchor="t">
            <a:spAutoFit/>
          </a:bodyPr>
          <a:lstStyle/>
          <a:p>
            <a:r>
              <a:rPr lang="en-GB" sz="2800" dirty="0"/>
              <a:t>Your children will be provided with two workbooks for homework which will include Grammar, Punctuation and Spelling, (GPS) and Maths.</a:t>
            </a:r>
          </a:p>
          <a:p>
            <a:endParaRPr lang="en-GB" sz="2800" dirty="0"/>
          </a:p>
          <a:p>
            <a:r>
              <a:rPr lang="en-GB" sz="2800" dirty="0"/>
              <a:t>Homework will go out every Thursday and needs to be brought back on the following Tuesday. Spellings go out on a Monday to be tested the following Friday.</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951724"/>
            <a:ext cx="1219200" cy="172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024659"/>
            <a:ext cx="1600200" cy="166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169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ea9fd9f-4fc4-45f3-b363-30ace871f2b4">
      <Terms xmlns="http://schemas.microsoft.com/office/infopath/2007/PartnerControls"/>
    </lcf76f155ced4ddcb4097134ff3c332f>
    <TaxCatchAll xmlns="a21df388-7340-4b2c-8a2f-84ce4c6e42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E44B53BE2F724E83648D9D0D3DA5AD" ma:contentTypeVersion="15" ma:contentTypeDescription="Create a new document." ma:contentTypeScope="" ma:versionID="1db1bb76929b1cb563c517bedf124b89">
  <xsd:schema xmlns:xsd="http://www.w3.org/2001/XMLSchema" xmlns:xs="http://www.w3.org/2001/XMLSchema" xmlns:p="http://schemas.microsoft.com/office/2006/metadata/properties" xmlns:ns2="4ea9fd9f-4fc4-45f3-b363-30ace871f2b4" xmlns:ns3="a21df388-7340-4b2c-8a2f-84ce4c6e42d0" targetNamespace="http://schemas.microsoft.com/office/2006/metadata/properties" ma:root="true" ma:fieldsID="3adf85455f03ea99bf132f460800937c" ns2:_="" ns3:_="">
    <xsd:import namespace="4ea9fd9f-4fc4-45f3-b363-30ace871f2b4"/>
    <xsd:import namespace="a21df388-7340-4b2c-8a2f-84ce4c6e42d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a9fd9f-4fc4-45f3-b363-30ace871f2b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430c590a-df70-42f5-a6a4-fbbf85afde9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1df388-7340-4b2c-8a2f-84ce4c6e42d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49ff9cc-e569-4b5b-9202-898c753810cc}" ma:internalName="TaxCatchAll" ma:showField="CatchAllData" ma:web="a21df388-7340-4b2c-8a2f-84ce4c6e42d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E208E3-3630-4D8B-A203-6E378F87C9DF}">
  <ds:schemaRefs>
    <ds:schemaRef ds:uri="http://schemas.microsoft.com/office/2006/metadata/properties"/>
    <ds:schemaRef ds:uri="http://schemas.microsoft.com/office/infopath/2007/PartnerControls"/>
    <ds:schemaRef ds:uri="4ea9fd9f-4fc4-45f3-b363-30ace871f2b4"/>
    <ds:schemaRef ds:uri="a21df388-7340-4b2c-8a2f-84ce4c6e42d0"/>
  </ds:schemaRefs>
</ds:datastoreItem>
</file>

<file path=customXml/itemProps2.xml><?xml version="1.0" encoding="utf-8"?>
<ds:datastoreItem xmlns:ds="http://schemas.openxmlformats.org/officeDocument/2006/customXml" ds:itemID="{4C26CB06-F60D-4752-A933-E037A711E921}">
  <ds:schemaRefs>
    <ds:schemaRef ds:uri="http://schemas.microsoft.com/sharepoint/v3/contenttype/forms"/>
  </ds:schemaRefs>
</ds:datastoreItem>
</file>

<file path=customXml/itemProps3.xml><?xml version="1.0" encoding="utf-8"?>
<ds:datastoreItem xmlns:ds="http://schemas.openxmlformats.org/officeDocument/2006/customXml" ds:itemID="{4962F8CB-DE2A-4834-8A2B-9D6DB251D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a9fd9f-4fc4-45f3-b363-30ace871f2b4"/>
    <ds:schemaRef ds:uri="a21df388-7340-4b2c-8a2f-84ce4c6e42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Flow</Template>
  <TotalTime>1363</TotalTime>
  <Words>957</Words>
  <Application>Microsoft Office PowerPoint</Application>
  <PresentationFormat>On-screen Show (4:3)</PresentationFormat>
  <Paragraphs>111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Constantia</vt:lpstr>
      <vt:lpstr>Tahoma</vt:lpstr>
      <vt:lpstr>Wingdings 2</vt:lpstr>
      <vt:lpstr>Flow</vt:lpstr>
      <vt:lpstr>   Welcome to the Year 6 Information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Thomas Willingale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LKS2 parents’ information evening.</dc:title>
  <dc:creator>Mrs J Burgess</dc:creator>
  <cp:lastModifiedBy>Aileen Holland</cp:lastModifiedBy>
  <cp:revision>123</cp:revision>
  <dcterms:created xsi:type="dcterms:W3CDTF">2016-08-30T15:07:48Z</dcterms:created>
  <dcterms:modified xsi:type="dcterms:W3CDTF">2024-09-13T15:44:06Z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0x0101002FE44B53BE2F724E83648D9D0D3DA5AD</vt:lpwstr>
  </property>
  <property fmtid="{D5CDD505-2E9C-101B-9397-08002B2CF9AE}" pid="3" name="MediaServiceImageTags">
    <vt:lpwstr/>
  </property>
</Properties>
</file>