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2" r:id="rId9"/>
    <p:sldId id="260" r:id="rId10"/>
    <p:sldId id="264" r:id="rId11"/>
    <p:sldId id="268" r:id="rId12"/>
    <p:sldId id="269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B6B9A4-BC74-61AD-13C2-9851102025F2}" v="10" dt="2025-02-12T13:54:06.0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E082-BBE3-4577-A342-ED0897B966A8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328F8-7D12-44FF-8602-EE8B38A6C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639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E082-BBE3-4577-A342-ED0897B966A8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328F8-7D12-44FF-8602-EE8B38A6C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5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E082-BBE3-4577-A342-ED0897B966A8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328F8-7D12-44FF-8602-EE8B38A6C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21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E082-BBE3-4577-A342-ED0897B966A8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328F8-7D12-44FF-8602-EE8B38A6C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42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E082-BBE3-4577-A342-ED0897B966A8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328F8-7D12-44FF-8602-EE8B38A6C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428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E082-BBE3-4577-A342-ED0897B966A8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328F8-7D12-44FF-8602-EE8B38A6C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18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E082-BBE3-4577-A342-ED0897B966A8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328F8-7D12-44FF-8602-EE8B38A6C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18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E082-BBE3-4577-A342-ED0897B966A8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328F8-7D12-44FF-8602-EE8B38A6C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922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E082-BBE3-4577-A342-ED0897B966A8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328F8-7D12-44FF-8602-EE8B38A6C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60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E082-BBE3-4577-A342-ED0897B966A8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328F8-7D12-44FF-8602-EE8B38A6C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47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E082-BBE3-4577-A342-ED0897B966A8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328F8-7D12-44FF-8602-EE8B38A6C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78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FE082-BBE3-4577-A342-ED0897B966A8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328F8-7D12-44FF-8602-EE8B38A6C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11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SATs Information Meeting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13</a:t>
            </a:r>
            <a:r>
              <a:rPr lang="en-GB" baseline="30000" dirty="0"/>
              <a:t>th</a:t>
            </a:r>
            <a:r>
              <a:rPr lang="en-GB" dirty="0"/>
              <a:t> February 2025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18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1760" y="1674674"/>
            <a:ext cx="48965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  <a:latin typeface="Letter-join 4" panose="02000805000000020003" pitchFamily="2" charset="0"/>
              </a:rPr>
              <a:t>Any questions?</a:t>
            </a:r>
          </a:p>
          <a:p>
            <a:endParaRPr lang="en-US" sz="480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026" name="Picture 2" descr="401,648 Thank You Images, Stock Photos &amp; Vectors |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45024"/>
            <a:ext cx="74104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9640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000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br>
              <a:rPr lang="en-GB" sz="15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700" dirty="0">
                <a:solidFill>
                  <a:prstClr val="black"/>
                </a:solidFill>
                <a:ea typeface="+mn-ea"/>
                <a:cs typeface="+mn-cs"/>
              </a:rPr>
              <a:t>Welcome</a:t>
            </a:r>
            <a:br>
              <a:rPr lang="en-GB" sz="2700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en-GB" sz="27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700" dirty="0">
                <a:solidFill>
                  <a:prstClr val="black"/>
                </a:solidFill>
                <a:ea typeface="+mn-ea"/>
                <a:cs typeface="+mn-cs"/>
              </a:rPr>
              <a:t>Here are the areas we will be covering:</a:t>
            </a:r>
            <a:br>
              <a:rPr lang="en-GB" sz="2700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endParaRPr lang="en-US" sz="1400" b="1" dirty="0">
              <a:solidFill>
                <a:prstClr val="black"/>
              </a:solidFill>
              <a:latin typeface="System"/>
            </a:endParaRPr>
          </a:p>
          <a:p>
            <a:r>
              <a:rPr lang="en-US" u="sng" dirty="0">
                <a:solidFill>
                  <a:srgbClr val="000000"/>
                </a:solidFill>
                <a:latin typeface="Letter-join 4"/>
              </a:rPr>
              <a:t>The SATs Tests</a:t>
            </a:r>
          </a:p>
          <a:p>
            <a:endParaRPr lang="en-US" sz="1400" b="1" u="sng" dirty="0">
              <a:solidFill>
                <a:prstClr val="black"/>
              </a:solidFill>
              <a:latin typeface="System"/>
            </a:endParaRPr>
          </a:p>
          <a:p>
            <a:r>
              <a:rPr lang="en-US" u="sng" dirty="0">
                <a:solidFill>
                  <a:srgbClr val="000000"/>
                </a:solidFill>
                <a:latin typeface="Letter-join 4"/>
              </a:rPr>
              <a:t>Assessment and Scaled Scores</a:t>
            </a:r>
          </a:p>
          <a:p>
            <a:endParaRPr lang="en-US" sz="1400" b="1" u="sng" dirty="0">
              <a:solidFill>
                <a:prstClr val="black"/>
              </a:solidFill>
              <a:latin typeface="System"/>
            </a:endParaRPr>
          </a:p>
          <a:p>
            <a:r>
              <a:rPr lang="en-US" u="sng" dirty="0" err="1">
                <a:solidFill>
                  <a:srgbClr val="000000"/>
                </a:solidFill>
                <a:latin typeface="Letter-join 4"/>
              </a:rPr>
              <a:t>Maths</a:t>
            </a:r>
            <a:r>
              <a:rPr lang="en-US" u="sng" dirty="0">
                <a:solidFill>
                  <a:srgbClr val="000000"/>
                </a:solidFill>
                <a:latin typeface="Letter-join 4"/>
              </a:rPr>
              <a:t> </a:t>
            </a:r>
          </a:p>
          <a:p>
            <a:endParaRPr lang="en-US" sz="1400" b="1" u="sng" dirty="0">
              <a:solidFill>
                <a:prstClr val="black"/>
              </a:solidFill>
              <a:latin typeface="System"/>
            </a:endParaRPr>
          </a:p>
          <a:p>
            <a:r>
              <a:rPr lang="en-US" u="sng" dirty="0">
                <a:solidFill>
                  <a:srgbClr val="000000"/>
                </a:solidFill>
                <a:latin typeface="Letter-join 4"/>
              </a:rPr>
              <a:t>English</a:t>
            </a:r>
          </a:p>
          <a:p>
            <a:endParaRPr lang="en-US" sz="1400" b="1" u="sng" dirty="0">
              <a:solidFill>
                <a:prstClr val="black"/>
              </a:solidFill>
              <a:latin typeface="System"/>
            </a:endParaRPr>
          </a:p>
          <a:p>
            <a:r>
              <a:rPr lang="en-US" u="sng" dirty="0">
                <a:solidFill>
                  <a:srgbClr val="000000"/>
                </a:solidFill>
                <a:latin typeface="Letter-join 4"/>
              </a:rPr>
              <a:t>How to support your child</a:t>
            </a:r>
          </a:p>
          <a:p>
            <a:endParaRPr lang="en-US" sz="1400" b="1" u="sng" dirty="0">
              <a:solidFill>
                <a:prstClr val="black"/>
              </a:solidFill>
              <a:latin typeface="System"/>
            </a:endParaRP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386" y="3645024"/>
            <a:ext cx="1593662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445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853136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endParaRPr lang="en-GB" sz="1400" b="1" dirty="0">
              <a:latin typeface="System"/>
            </a:endParaRPr>
          </a:p>
          <a:p>
            <a:endParaRPr lang="en-GB" sz="1400" b="1" dirty="0">
              <a:latin typeface="System"/>
            </a:endParaRPr>
          </a:p>
          <a:p>
            <a:r>
              <a:rPr lang="en-US" dirty="0">
                <a:solidFill>
                  <a:srgbClr val="181717"/>
                </a:solidFill>
                <a:latin typeface="Letter-join 4"/>
              </a:rPr>
              <a:t>The Tests:</a:t>
            </a:r>
          </a:p>
          <a:p>
            <a:r>
              <a:rPr lang="en-US" dirty="0">
                <a:solidFill>
                  <a:srgbClr val="181717"/>
                </a:solidFill>
                <a:latin typeface="Letter-join 4"/>
              </a:rPr>
              <a:t>Key Stage 2 SATs take place nationally in the week commencing 12</a:t>
            </a:r>
            <a:r>
              <a:rPr lang="en-US" baseline="30000" dirty="0">
                <a:solidFill>
                  <a:srgbClr val="181717"/>
                </a:solidFill>
                <a:latin typeface="Letter-join 4"/>
              </a:rPr>
              <a:t>th</a:t>
            </a:r>
            <a:r>
              <a:rPr lang="en-US" dirty="0">
                <a:solidFill>
                  <a:srgbClr val="181717"/>
                </a:solidFill>
                <a:latin typeface="Letter-join 4"/>
              </a:rPr>
              <a:t> May 2025.</a:t>
            </a:r>
          </a:p>
          <a:p>
            <a:r>
              <a:rPr lang="en-US" dirty="0">
                <a:solidFill>
                  <a:srgbClr val="181717"/>
                </a:solidFill>
                <a:latin typeface="Letter-join 4"/>
              </a:rPr>
              <a:t>Statutory tests will be administered in the following subjects:</a:t>
            </a:r>
          </a:p>
          <a:p>
            <a:pPr>
              <a:buFont typeface="Symbol"/>
              <a:buChar char="·"/>
            </a:pPr>
            <a:r>
              <a:rPr lang="en-US" dirty="0">
                <a:solidFill>
                  <a:srgbClr val="181717"/>
                </a:solidFill>
                <a:latin typeface="Letter-join 4"/>
              </a:rPr>
              <a:t>Monday: Grammar Punctuation and Spelling (GPS) (45 minutes)</a:t>
            </a:r>
          </a:p>
          <a:p>
            <a:pPr>
              <a:buFont typeface="Symbol"/>
              <a:buChar char="·"/>
            </a:pPr>
            <a:r>
              <a:rPr lang="en-US" dirty="0">
                <a:solidFill>
                  <a:srgbClr val="181717"/>
                </a:solidFill>
                <a:latin typeface="Letter-join 4"/>
              </a:rPr>
              <a:t>Spelling (approximately 15 minutes)</a:t>
            </a:r>
          </a:p>
          <a:p>
            <a:pPr>
              <a:buFont typeface="Symbol"/>
              <a:buChar char="·"/>
            </a:pPr>
            <a:r>
              <a:rPr lang="en-US" dirty="0">
                <a:solidFill>
                  <a:srgbClr val="181717"/>
                </a:solidFill>
                <a:latin typeface="Letter-join 4"/>
              </a:rPr>
              <a:t>Tuesday: Reading (60 minutes)</a:t>
            </a:r>
          </a:p>
          <a:p>
            <a:pPr>
              <a:buFont typeface="Symbol"/>
              <a:buChar char="·"/>
            </a:pPr>
            <a:r>
              <a:rPr lang="en-US" dirty="0">
                <a:latin typeface="Letter-join 4"/>
              </a:rPr>
              <a:t>Wednesday: </a:t>
            </a:r>
            <a:r>
              <a:rPr lang="en-US" err="1">
                <a:latin typeface="Letter-join 4"/>
              </a:rPr>
              <a:t>Maths</a:t>
            </a:r>
            <a:endParaRPr lang="en-US">
              <a:latin typeface="Letter-join 4"/>
            </a:endParaRPr>
          </a:p>
          <a:p>
            <a:r>
              <a:rPr lang="en-US" dirty="0">
                <a:latin typeface="Letter-join 4"/>
              </a:rPr>
              <a:t>	- Paper 1: Arithmetic (30 minutes)</a:t>
            </a:r>
          </a:p>
          <a:p>
            <a:r>
              <a:rPr lang="en-US" dirty="0">
                <a:latin typeface="Letter-join 4"/>
              </a:rPr>
              <a:t>	- Paper 2: Reasoning (40 minutes)</a:t>
            </a:r>
          </a:p>
          <a:p>
            <a:r>
              <a:rPr lang="en-US" dirty="0">
                <a:latin typeface="Letter-join 4"/>
              </a:rPr>
              <a:t>Thursday:</a:t>
            </a:r>
            <a:r>
              <a:rPr lang="en-US" dirty="0">
                <a:solidFill>
                  <a:srgbClr val="181717"/>
                </a:solidFill>
                <a:latin typeface="Letter-join 4"/>
              </a:rPr>
              <a:t> </a:t>
            </a:r>
            <a:r>
              <a:rPr lang="en-US" err="1">
                <a:solidFill>
                  <a:srgbClr val="181717"/>
                </a:solidFill>
                <a:latin typeface="Letter-join 4"/>
              </a:rPr>
              <a:t>Maths</a:t>
            </a:r>
            <a:endParaRPr lang="en-US">
              <a:solidFill>
                <a:srgbClr val="181717"/>
              </a:solidFill>
              <a:latin typeface="Letter-join 4"/>
            </a:endParaRPr>
          </a:p>
          <a:p>
            <a:r>
              <a:rPr lang="en-US" dirty="0">
                <a:solidFill>
                  <a:srgbClr val="181717"/>
                </a:solidFill>
                <a:latin typeface="Letter-join 4"/>
              </a:rPr>
              <a:t>	- P</a:t>
            </a:r>
            <a:r>
              <a:rPr lang="en-US" dirty="0">
                <a:solidFill>
                  <a:srgbClr val="000000"/>
                </a:solidFill>
                <a:latin typeface="Letter-join 4"/>
              </a:rPr>
              <a:t>aper 3: Reasoning (40 minutes)</a:t>
            </a:r>
          </a:p>
          <a:p>
            <a:r>
              <a:rPr lang="en-US" dirty="0">
                <a:solidFill>
                  <a:srgbClr val="000000"/>
                </a:solidFill>
                <a:latin typeface="Letter-join 4"/>
              </a:rPr>
              <a:t>All tests are externally marked.</a:t>
            </a:r>
          </a:p>
          <a:p>
            <a:r>
              <a:rPr lang="en-US" dirty="0">
                <a:solidFill>
                  <a:srgbClr val="000000"/>
                </a:solidFill>
                <a:latin typeface="Letter-join 4"/>
              </a:rPr>
              <a:t>As in recent years, writing will be teacher assessed internally, in June. We could be moderated.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459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Scaled Scores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sz="1100" b="1" dirty="0">
              <a:latin typeface="System"/>
            </a:endParaRPr>
          </a:p>
          <a:p>
            <a:r>
              <a:rPr lang="en-GB" b="0" dirty="0">
                <a:solidFill>
                  <a:srgbClr val="181717"/>
                </a:solidFill>
                <a:latin typeface="BPreplay"/>
              </a:rPr>
              <a:t>Assessment and Scaled Scores:</a:t>
            </a:r>
          </a:p>
          <a:p>
            <a:r>
              <a:rPr lang="en-GB" b="0" dirty="0">
                <a:solidFill>
                  <a:srgbClr val="181717"/>
                </a:solidFill>
                <a:latin typeface="BPreplay"/>
              </a:rPr>
              <a:t>Since 2016, test scores have been reported as ‘scaled scores’.</a:t>
            </a:r>
          </a:p>
          <a:p>
            <a:r>
              <a:rPr lang="en-GB" b="0" dirty="0">
                <a:solidFill>
                  <a:srgbClr val="000000"/>
                </a:solidFill>
                <a:latin typeface="BPreplay"/>
              </a:rPr>
              <a:t>100 will always represent the ‘national standard’.</a:t>
            </a:r>
          </a:p>
          <a:p>
            <a:r>
              <a:rPr lang="en-GB" b="0" dirty="0">
                <a:solidFill>
                  <a:srgbClr val="000000"/>
                </a:solidFill>
                <a:latin typeface="BPreplay"/>
              </a:rPr>
              <a:t>Each pupil’s raw test score will therefore be converted into a score on the scale, either at, above or below 100.</a:t>
            </a:r>
          </a:p>
          <a:p>
            <a:r>
              <a:rPr lang="en-GB" b="0" dirty="0">
                <a:solidFill>
                  <a:srgbClr val="000000"/>
                </a:solidFill>
                <a:latin typeface="BPreplay"/>
              </a:rPr>
              <a:t>Using the scaled score, the lowest a child can score is 80, with the highest being 120.</a:t>
            </a:r>
          </a:p>
          <a:p>
            <a:r>
              <a:rPr lang="en-GB" b="0" dirty="0">
                <a:solidFill>
                  <a:srgbClr val="000000"/>
                </a:solidFill>
                <a:latin typeface="BPreplay"/>
              </a:rPr>
              <a:t>A child who achieves the ‘national standard’ (a score of 100) will be judged to have demonstrated sufficient knowledge in the areas assessed by the tests.</a:t>
            </a:r>
          </a:p>
          <a:p>
            <a:endParaRPr lang="en-GB" sz="1100" b="1" dirty="0">
              <a:solidFill>
                <a:prstClr val="black"/>
              </a:solidFill>
              <a:latin typeface="System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116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Grammar, Punctuation and Spelling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Symbol"/>
              <a:buChar char="·"/>
            </a:pPr>
            <a:r>
              <a:rPr lang="en-GB" dirty="0">
                <a:solidFill>
                  <a:srgbClr val="181717"/>
                </a:solidFill>
                <a:latin typeface="BPreplay"/>
              </a:rPr>
              <a:t>A spelling test is administered containing 20 words, which lasts approximately 15 minutes.</a:t>
            </a:r>
          </a:p>
          <a:p>
            <a:endParaRPr lang="en-GB" sz="1100" b="1" dirty="0">
              <a:solidFill>
                <a:prstClr val="black"/>
              </a:solidFill>
              <a:latin typeface="System"/>
            </a:endParaRPr>
          </a:p>
          <a:p>
            <a:pPr>
              <a:buFont typeface="Symbol"/>
              <a:buChar char="·"/>
            </a:pPr>
            <a:r>
              <a:rPr lang="en-GB" b="0" dirty="0">
                <a:solidFill>
                  <a:srgbClr val="181717"/>
                </a:solidFill>
                <a:latin typeface="BPreplay"/>
              </a:rPr>
              <a:t>A separate test is given on grammar, punctuation and vocabulary. </a:t>
            </a:r>
          </a:p>
          <a:p>
            <a:endParaRPr lang="en-GB" sz="1100" b="1" dirty="0">
              <a:solidFill>
                <a:prstClr val="black"/>
              </a:solidFill>
              <a:latin typeface="System"/>
            </a:endParaRPr>
          </a:p>
          <a:p>
            <a:pPr>
              <a:buFont typeface="Symbol"/>
              <a:buChar char="·"/>
            </a:pPr>
            <a:r>
              <a:rPr lang="en-GB" b="0" dirty="0">
                <a:solidFill>
                  <a:srgbClr val="181717"/>
                </a:solidFill>
                <a:latin typeface="BPreplay"/>
              </a:rPr>
              <a:t>This test lasts for 45 minutes and requires short answer questions including some multiple choice.</a:t>
            </a:r>
          </a:p>
          <a:p>
            <a:endParaRPr lang="en-GB" sz="1100" b="1" dirty="0">
              <a:solidFill>
                <a:prstClr val="black"/>
              </a:solidFill>
              <a:latin typeface="System"/>
            </a:endParaRPr>
          </a:p>
          <a:p>
            <a:pPr>
              <a:buFont typeface="Symbol"/>
              <a:buChar char="·"/>
            </a:pPr>
            <a:r>
              <a:rPr lang="en-GB" b="0" dirty="0">
                <a:solidFill>
                  <a:srgbClr val="181717"/>
                </a:solidFill>
                <a:latin typeface="BPreplay"/>
              </a:rPr>
              <a:t>Marks for these two tests are added together to give a total for grammar, punctuation and spelling.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982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Symbol"/>
              <a:buChar char="·"/>
            </a:pPr>
            <a:r>
              <a:rPr lang="en-GB" dirty="0">
                <a:solidFill>
                  <a:srgbClr val="181717"/>
                </a:solidFill>
                <a:latin typeface="BPreplay"/>
              </a:rPr>
              <a:t>The reading test consists of a single test paper with three unrelated reading texts. Children are given 60 minutes in total, which includes reading the texts and answering the questions.</a:t>
            </a:r>
          </a:p>
          <a:p>
            <a:pPr>
              <a:buFont typeface="Symbol"/>
              <a:buChar char="·"/>
            </a:pPr>
            <a:r>
              <a:rPr lang="en-GB" dirty="0">
                <a:solidFill>
                  <a:srgbClr val="181717"/>
                </a:solidFill>
                <a:latin typeface="BPreplay"/>
              </a:rPr>
              <a:t>A total of 50 marks are available.</a:t>
            </a:r>
          </a:p>
          <a:p>
            <a:pPr>
              <a:buFont typeface="Symbol"/>
              <a:buChar char="·"/>
            </a:pPr>
            <a:r>
              <a:rPr lang="en-GB" dirty="0">
                <a:solidFill>
                  <a:srgbClr val="181717"/>
                </a:solidFill>
                <a:latin typeface="BPreplay"/>
              </a:rPr>
              <a:t>Questions are designed to assess the comprehension and understanding of a child’s reading. </a:t>
            </a:r>
          </a:p>
          <a:p>
            <a:pPr>
              <a:buFont typeface="Symbol"/>
              <a:buChar char="·"/>
            </a:pPr>
            <a:r>
              <a:rPr lang="en-GB" dirty="0">
                <a:solidFill>
                  <a:srgbClr val="181717"/>
                </a:solidFill>
                <a:latin typeface="BPreplay"/>
              </a:rPr>
              <a:t>During the reading paper, a child’s inference and deduction skills are thoroughly tested. They will also be expected to answer questions on authorial choices: explaining why an author has chosen to use particular vocabulary, grammar and text features. </a:t>
            </a:r>
          </a:p>
          <a:p>
            <a:pPr>
              <a:buFont typeface="Symbol"/>
              <a:buChar char="·"/>
            </a:pPr>
            <a:r>
              <a:rPr lang="en-GB" dirty="0">
                <a:solidFill>
                  <a:srgbClr val="181717"/>
                </a:solidFill>
                <a:latin typeface="BPreplay"/>
              </a:rPr>
              <a:t>Some questions are multiple choice or selected response; others require short answers and some require an extended response or explanation.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186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Symbol"/>
              <a:buChar char="·"/>
            </a:pPr>
            <a:r>
              <a:rPr lang="en-GB" dirty="0">
                <a:solidFill>
                  <a:srgbClr val="181717"/>
                </a:solidFill>
                <a:latin typeface="BPreplay"/>
              </a:rPr>
              <a:t>Children will sit three tests: paper 1, paper 2 and paper 3.</a:t>
            </a:r>
          </a:p>
          <a:p>
            <a:pPr>
              <a:buFont typeface="Symbol"/>
              <a:buChar char="·"/>
            </a:pPr>
            <a:r>
              <a:rPr lang="en-GB" dirty="0">
                <a:solidFill>
                  <a:srgbClr val="181717"/>
                </a:solidFill>
                <a:latin typeface="BPreplay"/>
              </a:rPr>
              <a:t>Paper 1 is for arithmetic lasting for 30 minutes, testing fluency.</a:t>
            </a:r>
          </a:p>
          <a:p>
            <a:pPr>
              <a:buFont typeface="Symbol"/>
              <a:buChar char="·"/>
            </a:pPr>
            <a:r>
              <a:rPr lang="en-GB" dirty="0">
                <a:solidFill>
                  <a:srgbClr val="181717"/>
                </a:solidFill>
                <a:latin typeface="BPreplay"/>
              </a:rPr>
              <a:t>Questions gradually increase in difficulty.</a:t>
            </a:r>
          </a:p>
          <a:p>
            <a:pPr>
              <a:buFont typeface="Symbol"/>
              <a:buChar char="·"/>
            </a:pPr>
            <a:r>
              <a:rPr lang="en-GB" dirty="0">
                <a:solidFill>
                  <a:srgbClr val="181717"/>
                </a:solidFill>
                <a:latin typeface="BPreplay"/>
              </a:rPr>
              <a:t>Papers 2 and 3 cover problem solving and reasoning, each lasting for 40 minutes.</a:t>
            </a:r>
          </a:p>
          <a:p>
            <a:pPr>
              <a:buFont typeface="Symbol"/>
              <a:buChar char="·"/>
            </a:pPr>
            <a:r>
              <a:rPr lang="en-GB" dirty="0">
                <a:solidFill>
                  <a:srgbClr val="181717"/>
                </a:solidFill>
                <a:latin typeface="BPreplay"/>
              </a:rPr>
              <a:t>Pupils will still require calculation skills but will need to answer questions in context and decide what is required to find a solution.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6325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can we all help the children?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buFont typeface="Symbol"/>
              <a:buChar char="·"/>
            </a:pPr>
            <a:endParaRPr lang="en-GB" sz="1100" b="1" dirty="0">
              <a:latin typeface="System"/>
            </a:endParaRPr>
          </a:p>
          <a:p>
            <a:pPr>
              <a:buFont typeface="Symbol"/>
              <a:buChar char="·"/>
            </a:pPr>
            <a:r>
              <a:rPr lang="en-GB" b="0" dirty="0">
                <a:solidFill>
                  <a:srgbClr val="181717"/>
                </a:solidFill>
                <a:latin typeface="BPreplay"/>
              </a:rPr>
              <a:t>First and foremost, support and reassure your child that there is nothing to worry about and they should always just try their best. Praise and encourage!</a:t>
            </a:r>
            <a:endParaRPr lang="en-GB" sz="1100" b="1" dirty="0">
              <a:solidFill>
                <a:prstClr val="black"/>
              </a:solidFill>
              <a:latin typeface="System"/>
            </a:endParaRPr>
          </a:p>
          <a:p>
            <a:pPr>
              <a:buFont typeface="Symbol"/>
              <a:buChar char="·"/>
            </a:pPr>
            <a:r>
              <a:rPr lang="en-GB" b="0" dirty="0">
                <a:solidFill>
                  <a:srgbClr val="181717"/>
                </a:solidFill>
                <a:latin typeface="BPreplay"/>
              </a:rPr>
              <a:t>Ensure your child has the best possible attendance at school.</a:t>
            </a:r>
            <a:endParaRPr lang="en-GB" sz="1100" b="1" dirty="0">
              <a:solidFill>
                <a:prstClr val="black"/>
              </a:solidFill>
              <a:latin typeface="System"/>
            </a:endParaRPr>
          </a:p>
          <a:p>
            <a:pPr>
              <a:buFont typeface="Symbol"/>
              <a:buChar char="·"/>
            </a:pPr>
            <a:r>
              <a:rPr lang="en-GB" b="0" dirty="0">
                <a:solidFill>
                  <a:srgbClr val="181717"/>
                </a:solidFill>
                <a:latin typeface="BPreplay"/>
              </a:rPr>
              <a:t>Support your child with any homework tasks</a:t>
            </a:r>
            <a:r>
              <a:rPr lang="en-GB" dirty="0">
                <a:solidFill>
                  <a:srgbClr val="181717"/>
                </a:solidFill>
                <a:latin typeface="BPreplay"/>
              </a:rPr>
              <a:t>.</a:t>
            </a:r>
            <a:endParaRPr lang="en-GB" b="0" dirty="0">
              <a:solidFill>
                <a:srgbClr val="181717"/>
              </a:solidFill>
              <a:latin typeface="BPreplay"/>
            </a:endParaRPr>
          </a:p>
          <a:p>
            <a:pPr>
              <a:buFont typeface="Symbol"/>
              <a:buChar char="·"/>
            </a:pPr>
            <a:r>
              <a:rPr lang="en-GB" b="0" dirty="0">
                <a:solidFill>
                  <a:srgbClr val="181717"/>
                </a:solidFill>
                <a:latin typeface="BPreplay"/>
              </a:rPr>
              <a:t>Reading, spelling and arithmetic (e.g. times tables) are always good to practise.</a:t>
            </a:r>
            <a:endParaRPr lang="en-GB" sz="1100" b="1" dirty="0">
              <a:solidFill>
                <a:prstClr val="black"/>
              </a:solidFill>
              <a:latin typeface="System"/>
            </a:endParaRPr>
          </a:p>
          <a:p>
            <a:pPr>
              <a:buFont typeface="Symbol"/>
              <a:buChar char="·"/>
            </a:pPr>
            <a:r>
              <a:rPr lang="en-GB" b="0" dirty="0">
                <a:solidFill>
                  <a:srgbClr val="181717"/>
                </a:solidFill>
                <a:latin typeface="BPreplay"/>
              </a:rPr>
              <a:t>Talk to your child about what they have learnt at school and what book(s) they are reading; ask questions about the characters, the plot, their opinion. What impression do you get…</a:t>
            </a:r>
            <a:endParaRPr lang="en-GB" sz="1100" b="1" dirty="0">
              <a:solidFill>
                <a:prstClr val="black"/>
              </a:solidFill>
              <a:latin typeface="System"/>
            </a:endParaRPr>
          </a:p>
          <a:p>
            <a:pPr>
              <a:buFont typeface="Symbol"/>
              <a:buChar char="·"/>
            </a:pPr>
            <a:r>
              <a:rPr lang="en-GB" b="0" dirty="0">
                <a:solidFill>
                  <a:srgbClr val="181717"/>
                </a:solidFill>
                <a:latin typeface="BPreplay"/>
              </a:rPr>
              <a:t>Make sure your child has a good sleep and a healthy breakfast every morning!</a:t>
            </a:r>
            <a:endParaRPr lang="en-GB" sz="1100" b="1" dirty="0">
              <a:solidFill>
                <a:prstClr val="black"/>
              </a:solidFill>
              <a:latin typeface="System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5527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SATs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>
                <a:solidFill>
                  <a:srgbClr val="000000"/>
                </a:solidFill>
                <a:latin typeface="Times New Roman"/>
              </a:rPr>
              <a:t>During SATs week, the children will be invited to breakfast together before school begins.</a:t>
            </a:r>
          </a:p>
          <a:p>
            <a:endParaRPr lang="en-GB" sz="1100" b="1" dirty="0">
              <a:solidFill>
                <a:prstClr val="black"/>
              </a:solidFill>
              <a:latin typeface="System"/>
            </a:endParaRPr>
          </a:p>
          <a:p>
            <a:r>
              <a:rPr lang="en-GB" b="0" dirty="0">
                <a:solidFill>
                  <a:srgbClr val="000000"/>
                </a:solidFill>
                <a:latin typeface="Times New Roman"/>
              </a:rPr>
              <a:t>They will be able to enjoy bacon or sausage rolls (all dietary requirements will be covered) and to generally calm any nerves and chat with their friends.</a:t>
            </a:r>
          </a:p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434962"/>
            <a:ext cx="2664296" cy="2206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8255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E44B53BE2F724E83648D9D0D3DA5AD" ma:contentTypeVersion="15" ma:contentTypeDescription="Create a new document." ma:contentTypeScope="" ma:versionID="1db1bb76929b1cb563c517bedf124b89">
  <xsd:schema xmlns:xsd="http://www.w3.org/2001/XMLSchema" xmlns:xs="http://www.w3.org/2001/XMLSchema" xmlns:p="http://schemas.microsoft.com/office/2006/metadata/properties" xmlns:ns2="4ea9fd9f-4fc4-45f3-b363-30ace871f2b4" xmlns:ns3="a21df388-7340-4b2c-8a2f-84ce4c6e42d0" targetNamespace="http://schemas.microsoft.com/office/2006/metadata/properties" ma:root="true" ma:fieldsID="3adf85455f03ea99bf132f460800937c" ns2:_="" ns3:_="">
    <xsd:import namespace="4ea9fd9f-4fc4-45f3-b363-30ace871f2b4"/>
    <xsd:import namespace="a21df388-7340-4b2c-8a2f-84ce4c6e42d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a9fd9f-4fc4-45f3-b363-30ace871f2b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30c590a-df70-42f5-a6a4-fbbf85afde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1df388-7340-4b2c-8a2f-84ce4c6e42d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349ff9cc-e569-4b5b-9202-898c753810cc}" ma:internalName="TaxCatchAll" ma:showField="CatchAllData" ma:web="a21df388-7340-4b2c-8a2f-84ce4c6e42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ea9fd9f-4fc4-45f3-b363-30ace871f2b4">
      <Terms xmlns="http://schemas.microsoft.com/office/infopath/2007/PartnerControls"/>
    </lcf76f155ced4ddcb4097134ff3c332f>
    <TaxCatchAll xmlns="a21df388-7340-4b2c-8a2f-84ce4c6e42d0" xsi:nil="true"/>
  </documentManagement>
</p:properties>
</file>

<file path=customXml/itemProps1.xml><?xml version="1.0" encoding="utf-8"?>
<ds:datastoreItem xmlns:ds="http://schemas.openxmlformats.org/officeDocument/2006/customXml" ds:itemID="{B9179725-3139-4BEE-B089-FE6381C238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5A2C3F-E0B5-4315-AFB9-4648B1007C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a9fd9f-4fc4-45f3-b363-30ace871f2b4"/>
    <ds:schemaRef ds:uri="a21df388-7340-4b2c-8a2f-84ce4c6e42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F0C15DC-6D89-42DF-95E7-5B70740719C2}">
  <ds:schemaRefs>
    <ds:schemaRef ds:uri="http://schemas.microsoft.com/office/2006/metadata/properties"/>
    <ds:schemaRef ds:uri="http://schemas.microsoft.com/office/infopath/2007/PartnerControls"/>
    <ds:schemaRef ds:uri="4ea9fd9f-4fc4-45f3-b363-30ace871f2b4"/>
    <ds:schemaRef ds:uri="a21df388-7340-4b2c-8a2f-84ce4c6e42d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700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BPreplay</vt:lpstr>
      <vt:lpstr>Calibri</vt:lpstr>
      <vt:lpstr>Letter-join 4</vt:lpstr>
      <vt:lpstr>Symbol</vt:lpstr>
      <vt:lpstr>System</vt:lpstr>
      <vt:lpstr>Times New Roman</vt:lpstr>
      <vt:lpstr>Office Theme</vt:lpstr>
      <vt:lpstr>SATs Information Meeting </vt:lpstr>
      <vt:lpstr> Welcome  Here are the areas we will be covering: </vt:lpstr>
      <vt:lpstr>The Tests</vt:lpstr>
      <vt:lpstr>Scaled Scores</vt:lpstr>
      <vt:lpstr>Grammar, Punctuation and Spelling</vt:lpstr>
      <vt:lpstr>Reading Comprehension</vt:lpstr>
      <vt:lpstr>Maths</vt:lpstr>
      <vt:lpstr>How can we all help the children?</vt:lpstr>
      <vt:lpstr>SATs Week</vt:lpstr>
      <vt:lpstr>PowerPoint Presentation</vt:lpstr>
    </vt:vector>
  </TitlesOfParts>
  <Company>The Thomas Willingale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SATs Information Meeting</dc:title>
  <dc:creator>Mrs A Holland</dc:creator>
  <cp:lastModifiedBy>Aileen Holland</cp:lastModifiedBy>
  <cp:revision>54</cp:revision>
  <dcterms:created xsi:type="dcterms:W3CDTF">2018-03-21T19:03:07Z</dcterms:created>
  <dcterms:modified xsi:type="dcterms:W3CDTF">2025-02-14T10:48:35Z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0x0101002FE44B53BE2F724E83648D9D0D3DA5AD</vt:lpwstr>
  </property>
  <property fmtid="{D5CDD505-2E9C-101B-9397-08002B2CF9AE}" pid="3" name="MediaServiceImageTags">
    <vt:lpwstr/>
  </property>
</Properties>
</file>