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20"/>
  </p:notesMasterIdLst>
  <p:handoutMasterIdLst>
    <p:handoutMasterId r:id="rId21"/>
  </p:handoutMasterIdLst>
  <p:sldIdLst>
    <p:sldId id="256" r:id="rId5"/>
    <p:sldId id="272" r:id="rId6"/>
    <p:sldId id="263" r:id="rId7"/>
    <p:sldId id="273" r:id="rId8"/>
    <p:sldId id="257" r:id="rId9"/>
    <p:sldId id="259" r:id="rId10"/>
    <p:sldId id="260" r:id="rId11"/>
    <p:sldId id="261" r:id="rId12"/>
    <p:sldId id="275" r:id="rId13"/>
    <p:sldId id="274" r:id="rId14"/>
    <p:sldId id="281" r:id="rId15"/>
    <p:sldId id="276" r:id="rId16"/>
    <p:sldId id="285" r:id="rId17"/>
    <p:sldId id="277" r:id="rId18"/>
    <p:sldId id="286" r:id="rId19"/>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0333-399D-72F3-5547-5C80DCE84E95}" v="8" dt="2024-09-10T07:20:04.2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04" autoAdjust="0"/>
  </p:normalViewPr>
  <p:slideViewPr>
    <p:cSldViewPr>
      <p:cViewPr varScale="1">
        <p:scale>
          <a:sx n="105" d="100"/>
          <a:sy n="105" d="100"/>
        </p:scale>
        <p:origin x="1794" y="114"/>
      </p:cViewPr>
      <p:guideLst>
        <p:guide orient="horz" pos="2160"/>
        <p:guide pos="2880"/>
      </p:guideLst>
    </p:cSldViewPr>
  </p:slideViewPr>
  <p:outlineViewPr>
    <p:cViewPr>
      <p:scale>
        <a:sx n="33" d="100"/>
        <a:sy n="33" d="100"/>
      </p:scale>
      <p:origin x="0" y="3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90665" cy="4964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6866" y="1"/>
            <a:ext cx="2890665" cy="496412"/>
          </a:xfrm>
          <a:prstGeom prst="rect">
            <a:avLst/>
          </a:prstGeom>
        </p:spPr>
        <p:txBody>
          <a:bodyPr vert="horz" lIns="91440" tIns="45720" rIns="91440" bIns="45720" rtlCol="0"/>
          <a:lstStyle>
            <a:lvl1pPr algn="r">
              <a:defRPr sz="1200"/>
            </a:lvl1pPr>
          </a:lstStyle>
          <a:p>
            <a:fld id="{0CCD473D-DA58-4635-8A55-4216C65A0D2F}" type="datetimeFigureOut">
              <a:rPr lang="en-GB" smtClean="0"/>
              <a:t>10/09/2024</a:t>
            </a:fld>
            <a:endParaRPr lang="en-GB"/>
          </a:p>
        </p:txBody>
      </p:sp>
      <p:sp>
        <p:nvSpPr>
          <p:cNvPr id="4" name="Footer Placeholder 3"/>
          <p:cNvSpPr>
            <a:spLocks noGrp="1"/>
          </p:cNvSpPr>
          <p:nvPr>
            <p:ph type="ftr" sz="quarter" idx="2"/>
          </p:nvPr>
        </p:nvSpPr>
        <p:spPr>
          <a:xfrm>
            <a:off x="0" y="9428630"/>
            <a:ext cx="2890665"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6866" y="9428630"/>
            <a:ext cx="2890665" cy="496411"/>
          </a:xfrm>
          <a:prstGeom prst="rect">
            <a:avLst/>
          </a:prstGeom>
        </p:spPr>
        <p:txBody>
          <a:bodyPr vert="horz" lIns="91440" tIns="45720" rIns="91440" bIns="45720" rtlCol="0" anchor="b"/>
          <a:lstStyle>
            <a:lvl1pPr algn="r">
              <a:defRPr sz="1200"/>
            </a:lvl1pPr>
          </a:lstStyle>
          <a:p>
            <a:fld id="{D0883CEB-32BB-4870-A59F-BC993777FC76}" type="slidenum">
              <a:rPr lang="en-GB" smtClean="0"/>
              <a:t>‹#›</a:t>
            </a:fld>
            <a:endParaRPr lang="en-GB"/>
          </a:p>
        </p:txBody>
      </p:sp>
    </p:spTree>
    <p:extLst>
      <p:ext uri="{BB962C8B-B14F-4D97-AF65-F5344CB8AC3E}">
        <p14:creationId xmlns:p14="http://schemas.microsoft.com/office/powerpoint/2010/main" val="1726109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0F17EF23-23E9-4753-A912-F01599C2BA44}" type="datetimeFigureOut">
              <a:rPr lang="en-GB" smtClean="0"/>
              <a:t>10/09/2024</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1733756E-16C0-4BAF-A54D-B8ABE24B151D}" type="slidenum">
              <a:rPr lang="en-GB" smtClean="0"/>
              <a:t>‹#›</a:t>
            </a:fld>
            <a:endParaRPr lang="en-GB"/>
          </a:p>
        </p:txBody>
      </p:sp>
    </p:spTree>
    <p:extLst>
      <p:ext uri="{BB962C8B-B14F-4D97-AF65-F5344CB8AC3E}">
        <p14:creationId xmlns:p14="http://schemas.microsoft.com/office/powerpoint/2010/main" val="188304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1</a:t>
            </a:fld>
            <a:endParaRPr lang="en-GB"/>
          </a:p>
        </p:txBody>
      </p:sp>
    </p:spTree>
    <p:extLst>
      <p:ext uri="{BB962C8B-B14F-4D97-AF65-F5344CB8AC3E}">
        <p14:creationId xmlns:p14="http://schemas.microsoft.com/office/powerpoint/2010/main" val="18376678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10</a:t>
            </a:fld>
            <a:endParaRPr lang="en-GB"/>
          </a:p>
        </p:txBody>
      </p:sp>
    </p:spTree>
    <p:extLst>
      <p:ext uri="{BB962C8B-B14F-4D97-AF65-F5344CB8AC3E}">
        <p14:creationId xmlns:p14="http://schemas.microsoft.com/office/powerpoint/2010/main" val="2071335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11</a:t>
            </a:fld>
            <a:endParaRPr lang="en-GB"/>
          </a:p>
        </p:txBody>
      </p:sp>
    </p:spTree>
    <p:extLst>
      <p:ext uri="{BB962C8B-B14F-4D97-AF65-F5344CB8AC3E}">
        <p14:creationId xmlns:p14="http://schemas.microsoft.com/office/powerpoint/2010/main" val="1907951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12</a:t>
            </a:fld>
            <a:endParaRPr lang="en-GB"/>
          </a:p>
        </p:txBody>
      </p:sp>
    </p:spTree>
    <p:extLst>
      <p:ext uri="{BB962C8B-B14F-4D97-AF65-F5344CB8AC3E}">
        <p14:creationId xmlns:p14="http://schemas.microsoft.com/office/powerpoint/2010/main" val="2498389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13</a:t>
            </a:fld>
            <a:endParaRPr lang="en-GB"/>
          </a:p>
        </p:txBody>
      </p:sp>
    </p:spTree>
    <p:extLst>
      <p:ext uri="{BB962C8B-B14F-4D97-AF65-F5344CB8AC3E}">
        <p14:creationId xmlns:p14="http://schemas.microsoft.com/office/powerpoint/2010/main" val="3025166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14</a:t>
            </a:fld>
            <a:endParaRPr lang="en-GB"/>
          </a:p>
        </p:txBody>
      </p:sp>
    </p:spTree>
    <p:extLst>
      <p:ext uri="{BB962C8B-B14F-4D97-AF65-F5344CB8AC3E}">
        <p14:creationId xmlns:p14="http://schemas.microsoft.com/office/powerpoint/2010/main" val="91334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2</a:t>
            </a:fld>
            <a:endParaRPr lang="en-GB"/>
          </a:p>
        </p:txBody>
      </p:sp>
    </p:spTree>
    <p:extLst>
      <p:ext uri="{BB962C8B-B14F-4D97-AF65-F5344CB8AC3E}">
        <p14:creationId xmlns:p14="http://schemas.microsoft.com/office/powerpoint/2010/main" val="3423616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3</a:t>
            </a:fld>
            <a:endParaRPr lang="en-GB"/>
          </a:p>
        </p:txBody>
      </p:sp>
    </p:spTree>
    <p:extLst>
      <p:ext uri="{BB962C8B-B14F-4D97-AF65-F5344CB8AC3E}">
        <p14:creationId xmlns:p14="http://schemas.microsoft.com/office/powerpoint/2010/main" val="340483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4</a:t>
            </a:fld>
            <a:endParaRPr lang="en-GB"/>
          </a:p>
        </p:txBody>
      </p:sp>
    </p:spTree>
    <p:extLst>
      <p:ext uri="{BB962C8B-B14F-4D97-AF65-F5344CB8AC3E}">
        <p14:creationId xmlns:p14="http://schemas.microsoft.com/office/powerpoint/2010/main" val="566860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5</a:t>
            </a:fld>
            <a:endParaRPr lang="en-GB"/>
          </a:p>
        </p:txBody>
      </p:sp>
    </p:spTree>
    <p:extLst>
      <p:ext uri="{BB962C8B-B14F-4D97-AF65-F5344CB8AC3E}">
        <p14:creationId xmlns:p14="http://schemas.microsoft.com/office/powerpoint/2010/main" val="2025318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6</a:t>
            </a:fld>
            <a:endParaRPr lang="en-GB"/>
          </a:p>
        </p:txBody>
      </p:sp>
    </p:spTree>
    <p:extLst>
      <p:ext uri="{BB962C8B-B14F-4D97-AF65-F5344CB8AC3E}">
        <p14:creationId xmlns:p14="http://schemas.microsoft.com/office/powerpoint/2010/main" val="3642328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7</a:t>
            </a:fld>
            <a:endParaRPr lang="en-GB"/>
          </a:p>
        </p:txBody>
      </p:sp>
    </p:spTree>
    <p:extLst>
      <p:ext uri="{BB962C8B-B14F-4D97-AF65-F5344CB8AC3E}">
        <p14:creationId xmlns:p14="http://schemas.microsoft.com/office/powerpoint/2010/main" val="3528096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8</a:t>
            </a:fld>
            <a:endParaRPr lang="en-GB"/>
          </a:p>
        </p:txBody>
      </p:sp>
    </p:spTree>
    <p:extLst>
      <p:ext uri="{BB962C8B-B14F-4D97-AF65-F5344CB8AC3E}">
        <p14:creationId xmlns:p14="http://schemas.microsoft.com/office/powerpoint/2010/main" val="278796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733756E-16C0-4BAF-A54D-B8ABE24B151D}" type="slidenum">
              <a:rPr lang="en-GB" smtClean="0"/>
              <a:t>9</a:t>
            </a:fld>
            <a:endParaRPr lang="en-GB"/>
          </a:p>
        </p:txBody>
      </p:sp>
    </p:spTree>
    <p:extLst>
      <p:ext uri="{BB962C8B-B14F-4D97-AF65-F5344CB8AC3E}">
        <p14:creationId xmlns:p14="http://schemas.microsoft.com/office/powerpoint/2010/main" val="3859101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76D56EC-53AF-42E6-9D08-2DC24B237B8F}" type="datetimeFigureOut">
              <a:rPr lang="en-US" smtClean="0"/>
              <a:t>9/10/2024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D483379-9D12-4B2A-BFE8-8DF705A7B41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6D56EC-53AF-42E6-9D08-2DC24B237B8F}"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6D56EC-53AF-42E6-9D08-2DC24B237B8F}"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6D56EC-53AF-42E6-9D08-2DC24B237B8F}"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6D56EC-53AF-42E6-9D08-2DC24B237B8F}"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483379-9D12-4B2A-BFE8-8DF705A7B41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6D56EC-53AF-42E6-9D08-2DC24B237B8F}"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6D56EC-53AF-42E6-9D08-2DC24B237B8F}" type="datetimeFigureOut">
              <a:rPr lang="en-US" smtClean="0"/>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76D56EC-53AF-42E6-9D08-2DC24B237B8F}" type="datetimeFigureOut">
              <a:rPr lang="en-US" smtClean="0"/>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D56EC-53AF-42E6-9D08-2DC24B237B8F}" type="datetimeFigureOut">
              <a:rPr lang="en-US" smtClean="0"/>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6D56EC-53AF-42E6-9D08-2DC24B237B8F}"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483379-9D12-4B2A-BFE8-8DF705A7B41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6D56EC-53AF-42E6-9D08-2DC24B237B8F}"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D483379-9D12-4B2A-BFE8-8DF705A7B41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6D56EC-53AF-42E6-9D08-2DC24B237B8F}" type="datetimeFigureOut">
              <a:rPr lang="en-US" smtClean="0"/>
              <a:t>9/10/2024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483379-9D12-4B2A-BFE8-8DF705A7B41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timestables.co.uk/"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
            <a:ext cx="8708488" cy="1012825"/>
          </a:xfrm>
        </p:spPr>
        <p:txBody>
          <a:bodyPr>
            <a:normAutofit/>
          </a:bodyPr>
          <a:lstStyle/>
          <a:p>
            <a:pPr algn="ctr"/>
            <a:r>
              <a:rPr lang="en-GB" sz="2800" u="sng" dirty="0">
                <a:solidFill>
                  <a:srgbClr val="00B050"/>
                </a:solidFill>
                <a:latin typeface="Letter-join 4" panose="02000805000000020003" pitchFamily="2" charset="0"/>
              </a:rPr>
              <a:t>Welcome to the Year 3 Parent Information.</a:t>
            </a:r>
            <a:endParaRPr lang="en-US" sz="2800" u="sng" dirty="0">
              <a:solidFill>
                <a:srgbClr val="00B050"/>
              </a:solidFill>
              <a:latin typeface="Letter-join 4" panose="02000805000000020003" pitchFamily="2" charset="0"/>
            </a:endParaRPr>
          </a:p>
        </p:txBody>
      </p:sp>
      <p:sp>
        <p:nvSpPr>
          <p:cNvPr id="3" name="Subtitle 2"/>
          <p:cNvSpPr>
            <a:spLocks noGrp="1"/>
          </p:cNvSpPr>
          <p:nvPr>
            <p:ph type="subTitle" idx="1"/>
          </p:nvPr>
        </p:nvSpPr>
        <p:spPr>
          <a:xfrm>
            <a:off x="956118" y="2367181"/>
            <a:ext cx="5542722" cy="1741556"/>
          </a:xfrm>
        </p:spPr>
        <p:txBody>
          <a:bodyPr vert="horz" lIns="0" tIns="45720" rIns="18288" bIns="45720" anchor="t">
            <a:noAutofit/>
          </a:bodyPr>
          <a:lstStyle/>
          <a:p>
            <a:pPr algn="l"/>
            <a:r>
              <a:rPr lang="en-US" sz="3200" u="sng" dirty="0">
                <a:solidFill>
                  <a:srgbClr val="00B050"/>
                </a:solidFill>
                <a:latin typeface="Letter-join 4"/>
              </a:rPr>
              <a:t>Year 3 teachers </a:t>
            </a:r>
            <a:r>
              <a:rPr lang="en-US" sz="3200" dirty="0">
                <a:solidFill>
                  <a:srgbClr val="00B050"/>
                </a:solidFill>
                <a:latin typeface="Letter-join 4"/>
              </a:rPr>
              <a:t>    </a:t>
            </a:r>
            <a:endParaRPr lang="en-US" sz="3200">
              <a:latin typeface="Letter-join 4"/>
            </a:endParaRPr>
          </a:p>
          <a:p>
            <a:pPr algn="l"/>
            <a:r>
              <a:rPr lang="en-US" sz="3200" dirty="0" err="1">
                <a:solidFill>
                  <a:srgbClr val="00B050"/>
                </a:solidFill>
                <a:latin typeface="Letter-join 4"/>
              </a:rPr>
              <a:t>Mrs</a:t>
            </a:r>
            <a:r>
              <a:rPr lang="en-US" sz="3200" dirty="0">
                <a:solidFill>
                  <a:srgbClr val="00B050"/>
                </a:solidFill>
                <a:latin typeface="Letter-join 4"/>
              </a:rPr>
              <a:t> Nair-Shah</a:t>
            </a:r>
            <a:endParaRPr lang="en-US" sz="3200" dirty="0">
              <a:solidFill>
                <a:srgbClr val="FFFFFF"/>
              </a:solidFill>
              <a:latin typeface="Letter-join 4"/>
            </a:endParaRPr>
          </a:p>
          <a:p>
            <a:pPr algn="l"/>
            <a:r>
              <a:rPr lang="en-US" sz="3200" dirty="0" err="1">
                <a:solidFill>
                  <a:srgbClr val="00B050"/>
                </a:solidFill>
                <a:latin typeface="Letter-join 4"/>
              </a:rPr>
              <a:t>Mrs</a:t>
            </a:r>
            <a:r>
              <a:rPr lang="en-US" sz="3200" dirty="0">
                <a:solidFill>
                  <a:srgbClr val="00B050"/>
                </a:solidFill>
                <a:latin typeface="Letter-join 4"/>
              </a:rPr>
              <a:t> </a:t>
            </a:r>
            <a:r>
              <a:rPr lang="en-US" sz="3200" dirty="0" err="1">
                <a:solidFill>
                  <a:srgbClr val="00B050"/>
                </a:solidFill>
                <a:latin typeface="Letter-join 4"/>
              </a:rPr>
              <a:t>Sheptuha</a:t>
            </a:r>
            <a:endParaRPr lang="en-US" sz="3200" dirty="0">
              <a:solidFill>
                <a:srgbClr val="00B050"/>
              </a:solidFill>
              <a:latin typeface="Letter-join 4"/>
            </a:endParaRPr>
          </a:p>
          <a:p>
            <a:pPr algn="l"/>
            <a:endParaRPr lang="en-US" sz="3200" dirty="0">
              <a:solidFill>
                <a:srgbClr val="00B050"/>
              </a:solidFill>
              <a:latin typeface="Letter-join 4" panose="02000805000000020003" pitchFamily="2" charset="0"/>
            </a:endParaRPr>
          </a:p>
          <a:p>
            <a:pPr algn="l"/>
            <a:r>
              <a:rPr lang="en-US" sz="3200" dirty="0">
                <a:solidFill>
                  <a:srgbClr val="00B050"/>
                </a:solidFill>
                <a:latin typeface="Letter-join 4"/>
              </a:rPr>
              <a:t>September 2024 – July 2025</a:t>
            </a:r>
          </a:p>
          <a:p>
            <a:pPr algn="l"/>
            <a:endParaRPr lang="en-US" sz="1800" dirty="0">
              <a:latin typeface="Letter-join 4" panose="02000805000000020003" pitchFamily="2" charset="0"/>
            </a:endParaRPr>
          </a:p>
          <a:p>
            <a:endParaRPr lang="en-US" sz="1800" dirty="0">
              <a:latin typeface="Letter-join 4" panose="02000805000000020003" pitchFamily="2"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1752600"/>
            <a:ext cx="2253961" cy="2462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6988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95600" y="0"/>
            <a:ext cx="2662908" cy="646331"/>
          </a:xfrm>
          <a:prstGeom prst="rect">
            <a:avLst/>
          </a:prstGeom>
          <a:noFill/>
        </p:spPr>
        <p:txBody>
          <a:bodyPr wrap="none" rtlCol="0">
            <a:spAutoFit/>
          </a:bodyPr>
          <a:lstStyle/>
          <a:p>
            <a:r>
              <a:rPr lang="en-GB" sz="3600" u="sng" dirty="0">
                <a:latin typeface="Letter-join 4" panose="02000805000000020003" pitchFamily="2" charset="0"/>
              </a:rPr>
              <a:t>Homework</a:t>
            </a:r>
          </a:p>
        </p:txBody>
      </p:sp>
      <p:sp>
        <p:nvSpPr>
          <p:cNvPr id="3" name="TextBox 2"/>
          <p:cNvSpPr txBox="1"/>
          <p:nvPr/>
        </p:nvSpPr>
        <p:spPr>
          <a:xfrm>
            <a:off x="304800" y="914400"/>
            <a:ext cx="8610600" cy="3477875"/>
          </a:xfrm>
          <a:prstGeom prst="rect">
            <a:avLst/>
          </a:prstGeom>
          <a:noFill/>
        </p:spPr>
        <p:txBody>
          <a:bodyPr wrap="square" lIns="91440" tIns="45720" rIns="91440" bIns="45720" rtlCol="0" anchor="t">
            <a:spAutoFit/>
          </a:bodyPr>
          <a:lstStyle/>
          <a:p>
            <a:r>
              <a:rPr lang="en-GB" sz="2000" dirty="0">
                <a:latin typeface="Letter-join 4"/>
              </a:rPr>
              <a:t>Each week on </a:t>
            </a:r>
            <a:r>
              <a:rPr lang="en-GB" sz="2000" b="1" dirty="0">
                <a:latin typeface="Letter-join 4"/>
              </a:rPr>
              <a:t>Thursday</a:t>
            </a:r>
            <a:r>
              <a:rPr lang="en-GB" sz="2000" dirty="0">
                <a:latin typeface="Letter-join 4"/>
              </a:rPr>
              <a:t> your child will be set homework in a folder- one piece of English and one piece of Mathematics, linked to what we have covered in class. This will need to be returned by the following </a:t>
            </a:r>
            <a:r>
              <a:rPr lang="en-GB" sz="2000" b="1" dirty="0">
                <a:latin typeface="Letter-join 4"/>
              </a:rPr>
              <a:t>Tuesday</a:t>
            </a:r>
            <a:r>
              <a:rPr lang="en-GB" sz="2000" dirty="0">
                <a:latin typeface="Letter-join 4"/>
              </a:rPr>
              <a:t>.</a:t>
            </a:r>
          </a:p>
          <a:p>
            <a:endParaRPr lang="en-GB" sz="2000" dirty="0">
              <a:latin typeface="Letter-join 4" panose="02000805000000020003" pitchFamily="2" charset="0"/>
            </a:endParaRPr>
          </a:p>
          <a:p>
            <a:endParaRPr lang="en-GB" sz="2000">
              <a:latin typeface="Letter-join 4" panose="02000805000000020003" pitchFamily="2" charset="0"/>
            </a:endParaRPr>
          </a:p>
          <a:p>
            <a:r>
              <a:rPr lang="en-GB" sz="2000" u="sng" dirty="0">
                <a:latin typeface="Letter-join 4" panose="02000805000000020003" pitchFamily="2" charset="0"/>
              </a:rPr>
              <a:t>Spellings and Times tables</a:t>
            </a:r>
          </a:p>
          <a:p>
            <a:r>
              <a:rPr lang="en-GB" sz="2000" dirty="0">
                <a:latin typeface="Letter-join 4"/>
              </a:rPr>
              <a:t>Every </a:t>
            </a:r>
            <a:r>
              <a:rPr lang="en-GB" sz="2000" b="1" dirty="0">
                <a:latin typeface="Letter-join 4"/>
              </a:rPr>
              <a:t>Friday</a:t>
            </a:r>
            <a:r>
              <a:rPr lang="en-GB" sz="2000" dirty="0">
                <a:latin typeface="Letter-join 4"/>
              </a:rPr>
              <a:t>, your child will be set spellings to learn.  Spellings will be tested the following Friday through dictation.</a:t>
            </a:r>
          </a:p>
          <a:p>
            <a:endParaRPr lang="en-GB" sz="2000" dirty="0">
              <a:latin typeface="Letter-join 4" panose="02000805000000020003" pitchFamily="2" charset="0"/>
            </a:endParaRPr>
          </a:p>
          <a:p>
            <a:r>
              <a:rPr lang="en-GB" sz="2000" dirty="0">
                <a:latin typeface="Letter-join 4"/>
              </a:rPr>
              <a:t>In addition to this, we will also regularly test your child’s times table knowledge.</a:t>
            </a:r>
            <a:endParaRPr lang="en-GB" sz="2000" u="sng" dirty="0">
              <a:latin typeface="Letter-join 4"/>
            </a:endParaRPr>
          </a:p>
          <a:p>
            <a:endParaRPr lang="en-GB" sz="2000" u="sng" dirty="0">
              <a:latin typeface="Letter-join 4" panose="02000805000000020003" pitchFamily="2" charset="0"/>
            </a:endParaRPr>
          </a:p>
        </p:txBody>
      </p:sp>
    </p:spTree>
    <p:extLst>
      <p:ext uri="{BB962C8B-B14F-4D97-AF65-F5344CB8AC3E}">
        <p14:creationId xmlns:p14="http://schemas.microsoft.com/office/powerpoint/2010/main" val="1921169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534400" cy="4524315"/>
          </a:xfrm>
          <a:prstGeom prst="rect">
            <a:avLst/>
          </a:prstGeom>
        </p:spPr>
        <p:txBody>
          <a:bodyPr wrap="square" lIns="91440" tIns="45720" rIns="91440" bIns="45720" anchor="t">
            <a:spAutoFit/>
          </a:bodyPr>
          <a:lstStyle/>
          <a:p>
            <a:pPr algn="ctr"/>
            <a:r>
              <a:rPr lang="en-GB" sz="2400" u="sng" dirty="0">
                <a:latin typeface="Letter-join 4" panose="02000805000000020003" pitchFamily="2" charset="0"/>
              </a:rPr>
              <a:t>Reading Books</a:t>
            </a:r>
          </a:p>
          <a:p>
            <a:r>
              <a:rPr lang="en-GB" sz="2400" dirty="0">
                <a:latin typeface="Letter-join 4" panose="02000805000000020003" pitchFamily="2" charset="0"/>
              </a:rPr>
              <a:t>  </a:t>
            </a:r>
          </a:p>
          <a:p>
            <a:pPr marL="457200" indent="-457200">
              <a:buFont typeface="Arial" panose="020B0604020202020204" pitchFamily="34" charset="0"/>
              <a:buChar char="•"/>
            </a:pPr>
            <a:r>
              <a:rPr lang="en-GB" sz="2400" dirty="0">
                <a:latin typeface="Letter-join 4" panose="02000805000000020003" pitchFamily="2" charset="0"/>
              </a:rPr>
              <a:t>Your child will be given a reading book which they will read at school and home.  </a:t>
            </a:r>
          </a:p>
          <a:p>
            <a:pPr marL="457200" indent="-457200">
              <a:buFont typeface="Arial" panose="020B0604020202020204" pitchFamily="34" charset="0"/>
              <a:buChar char="•"/>
            </a:pPr>
            <a:r>
              <a:rPr lang="en-GB" sz="2400" dirty="0">
                <a:latin typeface="Letter-join 4" panose="02000805000000020003" pitchFamily="2" charset="0"/>
              </a:rPr>
              <a:t>Please can we ask that you read as many times as possible with your child and put a comment in their reading record.</a:t>
            </a:r>
          </a:p>
          <a:p>
            <a:pPr marL="457200" indent="-457200">
              <a:buFont typeface="Arial" panose="020B0604020202020204" pitchFamily="34" charset="0"/>
              <a:buChar char="•"/>
            </a:pPr>
            <a:r>
              <a:rPr lang="en-GB" sz="2400" dirty="0">
                <a:latin typeface="Letter-join 4"/>
              </a:rPr>
              <a:t>The children will read regularly in school with an adult, as well as participating in daily shared reading sessions with the class teacher. </a:t>
            </a:r>
            <a:endParaRPr lang="en-GB" sz="2400" dirty="0">
              <a:latin typeface="Letter-join 4" panose="02000805000000020003" pitchFamily="2" charset="0"/>
            </a:endParaRPr>
          </a:p>
          <a:p>
            <a:pPr marL="457200" indent="-457200">
              <a:buFont typeface="Arial" panose="020B0604020202020204" pitchFamily="34" charset="0"/>
              <a:buChar char="•"/>
            </a:pPr>
            <a:r>
              <a:rPr lang="en-GB" sz="2400" dirty="0">
                <a:latin typeface="Letter-join 4"/>
              </a:rPr>
              <a:t>Should your child wish to vary their reading material, please encourage them to do so. This can also be noted in their reading diary.</a:t>
            </a:r>
          </a:p>
        </p:txBody>
      </p:sp>
    </p:spTree>
    <p:extLst>
      <p:ext uri="{BB962C8B-B14F-4D97-AF65-F5344CB8AC3E}">
        <p14:creationId xmlns:p14="http://schemas.microsoft.com/office/powerpoint/2010/main" val="17024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52800" y="1066800"/>
            <a:ext cx="2026517" cy="461665"/>
          </a:xfrm>
          <a:prstGeom prst="rect">
            <a:avLst/>
          </a:prstGeom>
          <a:noFill/>
        </p:spPr>
        <p:txBody>
          <a:bodyPr wrap="none" rtlCol="0">
            <a:spAutoFit/>
          </a:bodyPr>
          <a:lstStyle/>
          <a:p>
            <a:r>
              <a:rPr lang="en-GB" sz="2400" u="sng" dirty="0">
                <a:latin typeface="Letter-join 4" panose="02000805000000020003" pitchFamily="2" charset="0"/>
              </a:rPr>
              <a:t>Assessment</a:t>
            </a:r>
          </a:p>
        </p:txBody>
      </p:sp>
      <p:sp>
        <p:nvSpPr>
          <p:cNvPr id="4" name="TextBox 3"/>
          <p:cNvSpPr txBox="1"/>
          <p:nvPr/>
        </p:nvSpPr>
        <p:spPr>
          <a:xfrm>
            <a:off x="162339" y="2083904"/>
            <a:ext cx="8704445" cy="2185214"/>
          </a:xfrm>
          <a:prstGeom prst="rect">
            <a:avLst/>
          </a:prstGeom>
          <a:noFill/>
        </p:spPr>
        <p:txBody>
          <a:bodyPr wrap="square" lIns="91440" tIns="45720" rIns="91440" bIns="45720" rtlCol="0" anchor="t">
            <a:spAutoFit/>
          </a:bodyPr>
          <a:lstStyle/>
          <a:p>
            <a:pPr algn="ctr"/>
            <a:r>
              <a:rPr lang="en-GB" sz="2000" dirty="0">
                <a:latin typeface="Letter-join 4"/>
              </a:rPr>
              <a:t>Your child’s learning is continually assessed through the year by their class teacher. </a:t>
            </a:r>
            <a:endParaRPr lang="en-US" dirty="0">
              <a:latin typeface="Letter-join 4"/>
            </a:endParaRPr>
          </a:p>
          <a:p>
            <a:pPr algn="ctr"/>
            <a:endParaRPr lang="en-GB" sz="2000" dirty="0">
              <a:latin typeface="Letter-join 4"/>
            </a:endParaRPr>
          </a:p>
          <a:p>
            <a:pPr algn="ctr"/>
            <a:r>
              <a:rPr lang="en-GB" sz="2000" dirty="0">
                <a:latin typeface="Letter-join 4"/>
              </a:rPr>
              <a:t>Areas of development are constantly assessed and identified -  interventions are put into place where necessary.</a:t>
            </a:r>
            <a:endParaRPr lang="en-GB" dirty="0">
              <a:latin typeface="Letter-join 4"/>
            </a:endParaRPr>
          </a:p>
          <a:p>
            <a:endParaRPr lang="en-GB" sz="2000" dirty="0">
              <a:latin typeface="Letter-join 4" panose="02000805000000020003" pitchFamily="2" charset="0"/>
            </a:endParaRPr>
          </a:p>
          <a:p>
            <a:endParaRPr lang="en-GB" sz="1600" dirty="0">
              <a:latin typeface="Letter-join 4" panose="02000805000000020003" pitchFamily="2" charset="0"/>
            </a:endParaRPr>
          </a:p>
        </p:txBody>
      </p:sp>
    </p:spTree>
    <p:extLst>
      <p:ext uri="{BB962C8B-B14F-4D97-AF65-F5344CB8AC3E}">
        <p14:creationId xmlns:p14="http://schemas.microsoft.com/office/powerpoint/2010/main" val="1887965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8893" y="228600"/>
            <a:ext cx="7924800" cy="461665"/>
          </a:xfrm>
          <a:prstGeom prst="rect">
            <a:avLst/>
          </a:prstGeom>
          <a:noFill/>
        </p:spPr>
        <p:txBody>
          <a:bodyPr wrap="square" rtlCol="0">
            <a:spAutoFit/>
          </a:bodyPr>
          <a:lstStyle/>
          <a:p>
            <a:pPr algn="ctr"/>
            <a:r>
              <a:rPr lang="en-GB" sz="2400" u="sng" dirty="0">
                <a:latin typeface="Letter-join 4" panose="02000805000000020003" pitchFamily="2" charset="0"/>
              </a:rPr>
              <a:t>Statutory Testing</a:t>
            </a:r>
          </a:p>
        </p:txBody>
      </p:sp>
      <p:sp>
        <p:nvSpPr>
          <p:cNvPr id="3" name="Rectangle 2"/>
          <p:cNvSpPr/>
          <p:nvPr/>
        </p:nvSpPr>
        <p:spPr>
          <a:xfrm>
            <a:off x="304800" y="838200"/>
            <a:ext cx="8610600" cy="1754326"/>
          </a:xfrm>
          <a:prstGeom prst="rect">
            <a:avLst/>
          </a:prstGeom>
        </p:spPr>
        <p:txBody>
          <a:bodyPr wrap="square">
            <a:spAutoFit/>
          </a:bodyPr>
          <a:lstStyle/>
          <a:p>
            <a:pPr algn="ctr"/>
            <a:r>
              <a:rPr lang="en-GB" dirty="0">
                <a:latin typeface="Letter-join 4" panose="02000805000000020003" pitchFamily="2" charset="0"/>
              </a:rPr>
              <a:t>Although there are no formal statutory tests in year 3, we work towards the times table test which is in year 4. </a:t>
            </a:r>
          </a:p>
          <a:p>
            <a:pPr algn="ctr"/>
            <a:endParaRPr lang="en-GB" dirty="0">
              <a:latin typeface="Letter-join 4" panose="02000805000000020003" pitchFamily="2" charset="0"/>
            </a:endParaRPr>
          </a:p>
          <a:p>
            <a:pPr algn="ctr"/>
            <a:r>
              <a:rPr lang="en-GB" dirty="0">
                <a:latin typeface="Letter-join 4" panose="02000805000000020003" pitchFamily="2" charset="0"/>
              </a:rPr>
              <a:t>We do however use </a:t>
            </a:r>
            <a:r>
              <a:rPr lang="en-GB" dirty="0" err="1">
                <a:latin typeface="Letter-join 4" panose="02000805000000020003" pitchFamily="2" charset="0"/>
              </a:rPr>
              <a:t>TTRockstars</a:t>
            </a:r>
            <a:r>
              <a:rPr lang="en-GB" dirty="0">
                <a:latin typeface="Letter-join 4" panose="02000805000000020003" pitchFamily="2" charset="0"/>
              </a:rPr>
              <a:t> to practise and test the children’s knowledge. Each child will be given a personal logon for this which will be stuck in the back of their reading diaries.</a:t>
            </a:r>
            <a:endParaRPr lang="en-GB" dirty="0"/>
          </a:p>
        </p:txBody>
      </p:sp>
      <p:sp>
        <p:nvSpPr>
          <p:cNvPr id="4" name="Rectangle 3"/>
          <p:cNvSpPr/>
          <p:nvPr/>
        </p:nvSpPr>
        <p:spPr>
          <a:xfrm>
            <a:off x="429904" y="2895600"/>
            <a:ext cx="8839200" cy="3508653"/>
          </a:xfrm>
          <a:prstGeom prst="rect">
            <a:avLst/>
          </a:prstGeom>
        </p:spPr>
        <p:txBody>
          <a:bodyPr wrap="square" lIns="91440" tIns="45720" rIns="91440" bIns="45720" anchor="t">
            <a:spAutoFit/>
          </a:bodyPr>
          <a:lstStyle/>
          <a:p>
            <a:r>
              <a:rPr lang="en-GB" sz="2400" b="1" dirty="0">
                <a:latin typeface="Letter-join 4"/>
              </a:rPr>
              <a:t>In year 4</a:t>
            </a:r>
            <a:r>
              <a:rPr lang="en-GB" sz="2400" dirty="0">
                <a:latin typeface="Letter-join 4"/>
              </a:rPr>
              <a:t>:</a:t>
            </a:r>
          </a:p>
          <a:p>
            <a:pPr marL="285750" indent="-285750">
              <a:buFont typeface="Arial" pitchFamily="34" charset="0"/>
              <a:buChar char="•"/>
            </a:pPr>
            <a:r>
              <a:rPr lang="en-GB" dirty="0">
                <a:latin typeface="Letter-join 4"/>
              </a:rPr>
              <a:t>Children will take an on-screen timed test. </a:t>
            </a:r>
            <a:endParaRPr lang="en-GB" dirty="0">
              <a:latin typeface="Letter-join 4" panose="02000805000000020003" pitchFamily="2" charset="0"/>
            </a:endParaRPr>
          </a:p>
          <a:p>
            <a:pPr marL="285750" indent="-285750">
              <a:buFont typeface="Arial" pitchFamily="34" charset="0"/>
              <a:buChar char="•"/>
            </a:pPr>
            <a:r>
              <a:rPr lang="en-GB" dirty="0">
                <a:latin typeface="Letter-join 4"/>
              </a:rPr>
              <a:t>Questions will be pure calculations (no problem solving) but may include missing number e.g. 5 x __ = 35</a:t>
            </a:r>
          </a:p>
          <a:p>
            <a:pPr marL="285750" indent="-285750">
              <a:buFont typeface="Arial" pitchFamily="34" charset="0"/>
              <a:buChar char="•"/>
            </a:pPr>
            <a:r>
              <a:rPr lang="en-GB" dirty="0">
                <a:latin typeface="Letter-join 4" panose="02000805000000020003" pitchFamily="2" charset="0"/>
              </a:rPr>
              <a:t>Children will be tested on questions up to 12 x 12.</a:t>
            </a:r>
          </a:p>
          <a:p>
            <a:endParaRPr lang="en-GB" dirty="0">
              <a:latin typeface="Letter-join 4" panose="02000805000000020003" pitchFamily="2" charset="0"/>
            </a:endParaRPr>
          </a:p>
          <a:p>
            <a:pPr algn="ctr"/>
            <a:r>
              <a:rPr lang="en-GB" dirty="0">
                <a:latin typeface="Letter-join 4"/>
              </a:rPr>
              <a:t>As this is a computer based test we must ensure  your child’s computing skills don’t hider their ability to complete the test successfully. We recommend that the children practise using the follow website. </a:t>
            </a:r>
            <a:endParaRPr lang="en-GB" dirty="0">
              <a:latin typeface="Letter-join 4" panose="02000805000000020003" pitchFamily="2" charset="0"/>
            </a:endParaRPr>
          </a:p>
          <a:p>
            <a:endParaRPr lang="en-GB" dirty="0">
              <a:latin typeface="Letter-join 4" panose="02000805000000020003" pitchFamily="2" charset="0"/>
            </a:endParaRPr>
          </a:p>
          <a:p>
            <a:pPr algn="ctr"/>
            <a:r>
              <a:rPr lang="en-GB" dirty="0">
                <a:latin typeface="Letter-join 4" panose="02000805000000020003" pitchFamily="2" charset="0"/>
                <a:hlinkClick r:id="rId3"/>
              </a:rPr>
              <a:t>https://www.timestables.co.uk/</a:t>
            </a:r>
            <a:endParaRPr lang="en-GB" dirty="0">
              <a:latin typeface="Letter-join 4" panose="02000805000000020003" pitchFamily="2" charset="0"/>
            </a:endParaRPr>
          </a:p>
          <a:p>
            <a:endParaRPr lang="en-GB" dirty="0">
              <a:latin typeface="Letter-join 4" panose="02000805000000020003" pitchFamily="2" charset="0"/>
            </a:endParaRPr>
          </a:p>
        </p:txBody>
      </p:sp>
    </p:spTree>
    <p:extLst>
      <p:ext uri="{BB962C8B-B14F-4D97-AF65-F5344CB8AC3E}">
        <p14:creationId xmlns:p14="http://schemas.microsoft.com/office/powerpoint/2010/main" val="1461296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05200" y="838200"/>
            <a:ext cx="2258952" cy="400110"/>
          </a:xfrm>
          <a:prstGeom prst="rect">
            <a:avLst/>
          </a:prstGeom>
          <a:noFill/>
        </p:spPr>
        <p:txBody>
          <a:bodyPr wrap="none" rtlCol="0">
            <a:spAutoFit/>
          </a:bodyPr>
          <a:lstStyle/>
          <a:p>
            <a:r>
              <a:rPr lang="en-GB" sz="2000" u="sng" dirty="0">
                <a:latin typeface="Letter-join 4" panose="02000805000000020003" pitchFamily="2" charset="0"/>
              </a:rPr>
              <a:t>Communication</a:t>
            </a:r>
          </a:p>
        </p:txBody>
      </p:sp>
      <p:sp>
        <p:nvSpPr>
          <p:cNvPr id="3" name="TextBox 2"/>
          <p:cNvSpPr txBox="1"/>
          <p:nvPr/>
        </p:nvSpPr>
        <p:spPr>
          <a:xfrm>
            <a:off x="1038846" y="1306938"/>
            <a:ext cx="7315200" cy="1569660"/>
          </a:xfrm>
          <a:prstGeom prst="rect">
            <a:avLst/>
          </a:prstGeom>
          <a:noFill/>
        </p:spPr>
        <p:txBody>
          <a:bodyPr wrap="square" rtlCol="0">
            <a:spAutoFit/>
          </a:bodyPr>
          <a:lstStyle/>
          <a:p>
            <a:r>
              <a:rPr lang="en-GB" sz="2000" u="sng" dirty="0">
                <a:latin typeface="Letter-join 4" panose="02000805000000020003" pitchFamily="2" charset="0"/>
              </a:rPr>
              <a:t>Class Pages</a:t>
            </a:r>
            <a:endParaRPr lang="en-GB" sz="2000" dirty="0">
              <a:latin typeface="Letter-join 4" panose="02000805000000020003" pitchFamily="2" charset="0"/>
            </a:endParaRPr>
          </a:p>
          <a:p>
            <a:endParaRPr lang="en-GB" sz="1400" dirty="0">
              <a:latin typeface="Letter-join 4" panose="02000805000000020003" pitchFamily="2" charset="0"/>
            </a:endParaRPr>
          </a:p>
          <a:p>
            <a:r>
              <a:rPr lang="en-GB" sz="1400" dirty="0">
                <a:latin typeface="Letter-join 4" panose="02000805000000020003" pitchFamily="2" charset="0"/>
              </a:rPr>
              <a:t>As a year group, we shall try to update you with what has been happening during our learning in Year 3 and occasionally suggest activities that you can try at home to further your child’s learning.  </a:t>
            </a:r>
          </a:p>
          <a:p>
            <a:endParaRPr lang="en-GB" sz="2000" u="sng" dirty="0">
              <a:latin typeface="Letter-join 4" panose="02000805000000020003" pitchFamily="2" charset="0"/>
            </a:endParaRPr>
          </a:p>
        </p:txBody>
      </p:sp>
      <p:sp>
        <p:nvSpPr>
          <p:cNvPr id="4" name="TextBox 3"/>
          <p:cNvSpPr txBox="1"/>
          <p:nvPr/>
        </p:nvSpPr>
        <p:spPr>
          <a:xfrm>
            <a:off x="1070003" y="2876598"/>
            <a:ext cx="7252885" cy="1046440"/>
          </a:xfrm>
          <a:prstGeom prst="rect">
            <a:avLst/>
          </a:prstGeom>
          <a:noFill/>
        </p:spPr>
        <p:txBody>
          <a:bodyPr wrap="square" lIns="91440" tIns="45720" rIns="91440" bIns="45720" rtlCol="0" anchor="t">
            <a:spAutoFit/>
          </a:bodyPr>
          <a:lstStyle/>
          <a:p>
            <a:r>
              <a:rPr lang="en-GB" sz="2000" u="sng" dirty="0">
                <a:latin typeface="Letter-join 4" panose="02000805000000020003" pitchFamily="2" charset="0"/>
              </a:rPr>
              <a:t>Parent Consultation Meetings</a:t>
            </a:r>
            <a:r>
              <a:rPr lang="en-GB" sz="2000" dirty="0">
                <a:latin typeface="Letter-join 4" panose="02000805000000020003" pitchFamily="2" charset="0"/>
              </a:rPr>
              <a:t> </a:t>
            </a:r>
          </a:p>
          <a:p>
            <a:endParaRPr lang="en-GB" sz="1400" dirty="0">
              <a:latin typeface="Letter-join 4" panose="02000805000000020003" pitchFamily="2" charset="0"/>
            </a:endParaRPr>
          </a:p>
          <a:p>
            <a:r>
              <a:rPr lang="en-GB" sz="1400" dirty="0">
                <a:latin typeface="Letter-join 4"/>
              </a:rPr>
              <a:t>The first formal consultation meeting to discuss how your child has settled into year 3 will held on the 21st of October 2024 . </a:t>
            </a:r>
            <a:endParaRPr lang="en-GB" sz="1400" dirty="0">
              <a:latin typeface="Letter-join 4" panose="02000805000000020003" pitchFamily="2" charset="0"/>
            </a:endParaRPr>
          </a:p>
        </p:txBody>
      </p:sp>
      <p:sp>
        <p:nvSpPr>
          <p:cNvPr id="5" name="TextBox 4"/>
          <p:cNvSpPr txBox="1"/>
          <p:nvPr/>
        </p:nvSpPr>
        <p:spPr>
          <a:xfrm>
            <a:off x="1045880" y="4238389"/>
            <a:ext cx="7308166" cy="2123658"/>
          </a:xfrm>
          <a:prstGeom prst="rect">
            <a:avLst/>
          </a:prstGeom>
          <a:noFill/>
        </p:spPr>
        <p:txBody>
          <a:bodyPr wrap="square" lIns="91440" tIns="45720" rIns="91440" bIns="45720" rtlCol="0" anchor="t">
            <a:spAutoFit/>
          </a:bodyPr>
          <a:lstStyle/>
          <a:p>
            <a:endParaRPr lang="en-GB" sz="2000" u="sng" dirty="0">
              <a:latin typeface="Letter-join 4" panose="02000805000000020003" pitchFamily="2" charset="0"/>
            </a:endParaRPr>
          </a:p>
          <a:p>
            <a:r>
              <a:rPr lang="en-GB" sz="2000" u="sng" dirty="0">
                <a:latin typeface="Letter-join 4" panose="02000805000000020003" pitchFamily="2" charset="0"/>
              </a:rPr>
              <a:t>Photography</a:t>
            </a:r>
          </a:p>
          <a:p>
            <a:endParaRPr lang="en-GB" sz="2000" u="sng" dirty="0">
              <a:latin typeface="Letter-join 4" panose="02000805000000020003" pitchFamily="2" charset="0"/>
            </a:endParaRPr>
          </a:p>
          <a:p>
            <a:r>
              <a:rPr lang="en-GB" sz="1400" dirty="0">
                <a:latin typeface="Letter-join 4" panose="02000805000000020003" pitchFamily="2" charset="0"/>
              </a:rPr>
              <a:t>Please make yourself aware of the photography policy on our website. We will endeavour to put pictures on our class pages to show the children’s learning. </a:t>
            </a:r>
          </a:p>
          <a:p>
            <a:endParaRPr lang="en-GB" sz="1400" dirty="0">
              <a:latin typeface="Letter-join 4" panose="02000805000000020003" pitchFamily="2" charset="0"/>
            </a:endParaRPr>
          </a:p>
          <a:p>
            <a:r>
              <a:rPr lang="en-GB" sz="1400" dirty="0">
                <a:latin typeface="Letter-join 4"/>
              </a:rPr>
              <a:t>Please advise the office if you DO NOT wish your child's picture to be shared.</a:t>
            </a:r>
          </a:p>
          <a:p>
            <a:endParaRPr lang="en-GB" sz="1600" dirty="0">
              <a:latin typeface="Letter-join 4" panose="02000805000000020003" pitchFamily="2" charset="0"/>
            </a:endParaRPr>
          </a:p>
        </p:txBody>
      </p:sp>
    </p:spTree>
    <p:extLst>
      <p:ext uri="{BB962C8B-B14F-4D97-AF65-F5344CB8AC3E}">
        <p14:creationId xmlns:p14="http://schemas.microsoft.com/office/powerpoint/2010/main" val="2701325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373632-408B-2D84-C4B1-E142DC96AC89}"/>
              </a:ext>
            </a:extLst>
          </p:cNvPr>
          <p:cNvSpPr txBox="1"/>
          <p:nvPr/>
        </p:nvSpPr>
        <p:spPr>
          <a:xfrm>
            <a:off x="2330173" y="3014869"/>
            <a:ext cx="5742608"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dirty="0"/>
              <a:t>Any questions … </a:t>
            </a:r>
          </a:p>
        </p:txBody>
      </p:sp>
    </p:spTree>
    <p:extLst>
      <p:ext uri="{BB962C8B-B14F-4D97-AF65-F5344CB8AC3E}">
        <p14:creationId xmlns:p14="http://schemas.microsoft.com/office/powerpoint/2010/main" val="1439690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990600"/>
            <a:ext cx="5347939" cy="400110"/>
          </a:xfrm>
          <a:prstGeom prst="rect">
            <a:avLst/>
          </a:prstGeom>
          <a:noFill/>
        </p:spPr>
        <p:txBody>
          <a:bodyPr wrap="none" rtlCol="0">
            <a:spAutoFit/>
          </a:bodyPr>
          <a:lstStyle/>
          <a:p>
            <a:r>
              <a:rPr lang="en-GB" sz="2000" u="sng" dirty="0">
                <a:latin typeface="Letter-join 4" panose="02000805000000020003" pitchFamily="2" charset="0"/>
              </a:rPr>
              <a:t>School Uniform and Equipment Policy</a:t>
            </a:r>
          </a:p>
        </p:txBody>
      </p:sp>
      <p:sp>
        <p:nvSpPr>
          <p:cNvPr id="3" name="Rectangle 2"/>
          <p:cNvSpPr/>
          <p:nvPr/>
        </p:nvSpPr>
        <p:spPr>
          <a:xfrm>
            <a:off x="838200" y="1828800"/>
            <a:ext cx="7315200" cy="1384995"/>
          </a:xfrm>
          <a:prstGeom prst="rect">
            <a:avLst/>
          </a:prstGeom>
        </p:spPr>
        <p:txBody>
          <a:bodyPr wrap="square">
            <a:spAutoFit/>
          </a:bodyPr>
          <a:lstStyle/>
          <a:p>
            <a:r>
              <a:rPr lang="en-GB" sz="1400" b="1" u="sng" dirty="0">
                <a:latin typeface="Letter-join 4" panose="02000805000000020003" pitchFamily="2" charset="0"/>
              </a:rPr>
              <a:t>School Uniform</a:t>
            </a:r>
            <a:endParaRPr lang="en-GB" sz="1400" dirty="0">
              <a:latin typeface="Letter-join 4" panose="02000805000000020003" pitchFamily="2" charset="0"/>
            </a:endParaRPr>
          </a:p>
          <a:p>
            <a:endParaRPr lang="en-GB" sz="1400" b="1" u="sng" dirty="0">
              <a:latin typeface="Letter-join 4" panose="02000805000000020003" pitchFamily="2" charset="0"/>
            </a:endParaRPr>
          </a:p>
          <a:p>
            <a:pPr marL="285750" indent="-285750">
              <a:buFont typeface="Wingdings" panose="05000000000000000000" pitchFamily="2" charset="2"/>
              <a:buChar char="§"/>
            </a:pPr>
            <a:r>
              <a:rPr lang="en-GB" sz="1400" dirty="0">
                <a:latin typeface="Letter-join 4" panose="02000805000000020003" pitchFamily="2" charset="0"/>
              </a:rPr>
              <a:t>All children must wear school uniform.       </a:t>
            </a:r>
          </a:p>
          <a:p>
            <a:pPr marL="285750" indent="-285750">
              <a:buFont typeface="Wingdings" panose="05000000000000000000" pitchFamily="2" charset="2"/>
              <a:buChar char="§"/>
            </a:pPr>
            <a:r>
              <a:rPr lang="en-GB" sz="1400" dirty="0">
                <a:latin typeface="Letter-join 4" panose="02000805000000020003" pitchFamily="2" charset="0"/>
              </a:rPr>
              <a:t>Trainers are recommended for P.E. outside.</a:t>
            </a:r>
          </a:p>
          <a:p>
            <a:pPr marL="285750" indent="-285750">
              <a:buFont typeface="Wingdings" panose="05000000000000000000" pitchFamily="2" charset="2"/>
              <a:buChar char="§"/>
            </a:pPr>
            <a:r>
              <a:rPr lang="en-GB" sz="1400" dirty="0">
                <a:latin typeface="Letter-join 4" panose="02000805000000020003" pitchFamily="2" charset="0"/>
              </a:rPr>
              <a:t>Ensure </a:t>
            </a:r>
            <a:r>
              <a:rPr lang="en-GB" sz="1400" b="1" u="sng" dirty="0">
                <a:latin typeface="Letter-join 4" panose="02000805000000020003" pitchFamily="2" charset="0"/>
              </a:rPr>
              <a:t>all</a:t>
            </a:r>
            <a:r>
              <a:rPr lang="en-GB" sz="1400" dirty="0">
                <a:latin typeface="Letter-join 4" panose="02000805000000020003" pitchFamily="2" charset="0"/>
              </a:rPr>
              <a:t> uniform is clearly labelled. </a:t>
            </a:r>
          </a:p>
          <a:p>
            <a:pPr marL="285750" indent="-285750">
              <a:buFont typeface="Wingdings" panose="05000000000000000000" pitchFamily="2" charset="2"/>
              <a:buChar char="§"/>
            </a:pPr>
            <a:endParaRPr lang="en-GB" sz="1400" dirty="0">
              <a:latin typeface="Letter-join 4" panose="02000805000000020003" pitchFamily="2" charset="0"/>
            </a:endParaRPr>
          </a:p>
        </p:txBody>
      </p:sp>
      <p:sp>
        <p:nvSpPr>
          <p:cNvPr id="4" name="Rectangle 3"/>
          <p:cNvSpPr/>
          <p:nvPr/>
        </p:nvSpPr>
        <p:spPr>
          <a:xfrm>
            <a:off x="855785" y="3583126"/>
            <a:ext cx="7315200" cy="1169551"/>
          </a:xfrm>
          <a:prstGeom prst="rect">
            <a:avLst/>
          </a:prstGeom>
        </p:spPr>
        <p:txBody>
          <a:bodyPr wrap="square" lIns="91440" tIns="45720" rIns="91440" bIns="45720" anchor="t">
            <a:spAutoFit/>
          </a:bodyPr>
          <a:lstStyle/>
          <a:p>
            <a:r>
              <a:rPr lang="en-GB" sz="1400" b="1" u="sng" dirty="0">
                <a:latin typeface="Letter-join 4" panose="02000805000000020003" pitchFamily="2" charset="0"/>
              </a:rPr>
              <a:t>Jewellery </a:t>
            </a:r>
          </a:p>
          <a:p>
            <a:pPr marL="285750" indent="-285750">
              <a:buFont typeface="Wingdings" panose="05000000000000000000" pitchFamily="2" charset="2"/>
              <a:buChar char="§"/>
            </a:pPr>
            <a:endParaRPr lang="en-GB" sz="1400" u="sng" dirty="0">
              <a:latin typeface="Letter-join 4" panose="02000805000000020003" pitchFamily="2" charset="0"/>
            </a:endParaRPr>
          </a:p>
          <a:p>
            <a:pPr marL="285750" indent="-285750">
              <a:buFont typeface="Wingdings" panose="05000000000000000000" pitchFamily="2" charset="2"/>
              <a:buChar char="§"/>
            </a:pPr>
            <a:r>
              <a:rPr lang="en-GB" sz="1400" dirty="0">
                <a:latin typeface="Letter-join 4" panose="02000805000000020003" pitchFamily="2" charset="0"/>
              </a:rPr>
              <a:t>Jewellery is not to be worn.</a:t>
            </a:r>
          </a:p>
          <a:p>
            <a:pPr marL="285750" indent="-285750">
              <a:buFont typeface="Wingdings" panose="05000000000000000000" pitchFamily="2" charset="2"/>
              <a:buChar char="§"/>
            </a:pPr>
            <a:r>
              <a:rPr lang="en-GB" sz="1400" dirty="0">
                <a:latin typeface="Letter-join 4"/>
              </a:rPr>
              <a:t>Exceptions – a watch and small stud earrings (which must be removed before PE, by you).  Remove them at home before school please.</a:t>
            </a:r>
          </a:p>
        </p:txBody>
      </p:sp>
      <p:sp>
        <p:nvSpPr>
          <p:cNvPr id="5" name="Rectangle 4"/>
          <p:cNvSpPr/>
          <p:nvPr/>
        </p:nvSpPr>
        <p:spPr>
          <a:xfrm>
            <a:off x="838199" y="5337452"/>
            <a:ext cx="7332785" cy="523220"/>
          </a:xfrm>
          <a:prstGeom prst="rect">
            <a:avLst/>
          </a:prstGeom>
        </p:spPr>
        <p:txBody>
          <a:bodyPr wrap="square" lIns="91440" tIns="45720" rIns="91440" bIns="45720" anchor="t">
            <a:spAutoFit/>
          </a:bodyPr>
          <a:lstStyle/>
          <a:p>
            <a:r>
              <a:rPr lang="en-GB" sz="1400" b="1" u="sng" dirty="0">
                <a:latin typeface="Letter-join 4" panose="02000805000000020003" pitchFamily="2" charset="0"/>
              </a:rPr>
              <a:t>Equipment</a:t>
            </a:r>
            <a:r>
              <a:rPr lang="en-GB" sz="1400" b="1" dirty="0">
                <a:latin typeface="Letter-join 4" panose="02000805000000020003" pitchFamily="2" charset="0"/>
              </a:rPr>
              <a:t> </a:t>
            </a:r>
            <a:endParaRPr lang="en-GB" sz="1400" dirty="0">
              <a:latin typeface="Letter-join 4" panose="02000805000000020003" pitchFamily="2" charset="0"/>
            </a:endParaRPr>
          </a:p>
          <a:p>
            <a:r>
              <a:rPr lang="en-GB" sz="1400" b="1" u="sng" dirty="0">
                <a:latin typeface="Letter-join 4"/>
              </a:rPr>
              <a:t>Stationery</a:t>
            </a:r>
            <a:r>
              <a:rPr lang="en-GB" sz="1400" dirty="0">
                <a:latin typeface="Letter-join 4"/>
              </a:rPr>
              <a:t> – Everything needed will be provided by the school.</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8100" y="1541529"/>
            <a:ext cx="3394684" cy="2621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664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199" y="515034"/>
            <a:ext cx="2883749" cy="523220"/>
          </a:xfrm>
          <a:prstGeom prst="rect">
            <a:avLst/>
          </a:prstGeom>
          <a:noFill/>
        </p:spPr>
        <p:txBody>
          <a:bodyPr wrap="square" rtlCol="0">
            <a:spAutoFit/>
          </a:bodyPr>
          <a:lstStyle/>
          <a:p>
            <a:pPr algn="ctr"/>
            <a:r>
              <a:rPr lang="en-GB" sz="2800" u="sng" dirty="0">
                <a:solidFill>
                  <a:schemeClr val="accent1">
                    <a:lumMod val="50000"/>
                  </a:schemeClr>
                </a:solidFill>
                <a:latin typeface="Letter-join 4" panose="02000805000000020003" pitchFamily="2" charset="0"/>
              </a:rPr>
              <a:t>TIMETABLE</a:t>
            </a:r>
            <a:endParaRPr lang="en-US" sz="2800" u="sng" dirty="0">
              <a:solidFill>
                <a:schemeClr val="accent1">
                  <a:lumMod val="50000"/>
                </a:schemeClr>
              </a:solidFill>
              <a:latin typeface="Letter-join 4" panose="02000805000000020003" pitchFamily="2" charset="0"/>
            </a:endParaRPr>
          </a:p>
        </p:txBody>
      </p:sp>
      <p:sp>
        <p:nvSpPr>
          <p:cNvPr id="3" name="TextBox 2"/>
          <p:cNvSpPr txBox="1"/>
          <p:nvPr/>
        </p:nvSpPr>
        <p:spPr>
          <a:xfrm>
            <a:off x="872814" y="1371600"/>
            <a:ext cx="7204386" cy="3077766"/>
          </a:xfrm>
          <a:prstGeom prst="rect">
            <a:avLst/>
          </a:prstGeom>
          <a:noFill/>
        </p:spPr>
        <p:txBody>
          <a:bodyPr wrap="square" lIns="91440" tIns="45720" rIns="91440" bIns="45720" rtlCol="0" anchor="t">
            <a:spAutoFit/>
          </a:bodyPr>
          <a:lstStyle/>
          <a:p>
            <a:r>
              <a:rPr lang="en-GB" sz="1600" dirty="0">
                <a:latin typeface="Letter-join 4" panose="02000805000000020003" pitchFamily="2" charset="0"/>
              </a:rPr>
              <a:t>Your child’s weekly timetable is available on the class page on the Thomas </a:t>
            </a:r>
            <a:r>
              <a:rPr lang="en-GB" sz="1600" dirty="0" err="1">
                <a:latin typeface="Letter-join 4" panose="02000805000000020003" pitchFamily="2" charset="0"/>
              </a:rPr>
              <a:t>Willingale</a:t>
            </a:r>
            <a:r>
              <a:rPr lang="en-GB" sz="1600" dirty="0">
                <a:latin typeface="Letter-join 4" panose="02000805000000020003" pitchFamily="2" charset="0"/>
              </a:rPr>
              <a:t> website.  </a:t>
            </a:r>
          </a:p>
          <a:p>
            <a:endParaRPr lang="en-GB" sz="1600" dirty="0">
              <a:latin typeface="Letter-join 4"/>
            </a:endParaRPr>
          </a:p>
          <a:p>
            <a:r>
              <a:rPr lang="en-GB" sz="1600" dirty="0">
                <a:latin typeface="Letter-join 4"/>
              </a:rPr>
              <a:t>PE: Monday and Fridays.  </a:t>
            </a:r>
            <a:endParaRPr lang="en-GB" sz="1600" dirty="0">
              <a:latin typeface="Letter-join 4" panose="02000805000000020003" pitchFamily="2" charset="0"/>
            </a:endParaRPr>
          </a:p>
          <a:p>
            <a:endParaRPr lang="en-GB" sz="1600" dirty="0">
              <a:latin typeface="Letter-join 4"/>
            </a:endParaRPr>
          </a:p>
          <a:p>
            <a:r>
              <a:rPr lang="en-GB" sz="1600" dirty="0">
                <a:latin typeface="Letter-join 4"/>
              </a:rPr>
              <a:t>Your children should come into school on their P.E. day in their full PE kit as well as a tracksuit (black, green, grey). Trainers are preferable as the children will be outside where possible.</a:t>
            </a:r>
            <a:endParaRPr lang="en-GB">
              <a:latin typeface="Letter-join 4"/>
            </a:endParaRPr>
          </a:p>
          <a:p>
            <a:endParaRPr lang="en-GB" sz="1600" dirty="0">
              <a:latin typeface="Letter-join 4" panose="02000805000000020003" pitchFamily="2" charset="0"/>
            </a:endParaRPr>
          </a:p>
          <a:p>
            <a:r>
              <a:rPr lang="en-GB" sz="1600" dirty="0">
                <a:latin typeface="Letter-join 4" panose="02000805000000020003" pitchFamily="2" charset="0"/>
              </a:rPr>
              <a:t>As children are not allowed to wear earrings for PE it is advisable that the children take them out before coming to school. This will prevent them from getting lost or broken</a:t>
            </a:r>
            <a:r>
              <a:rPr lang="en-GB" dirty="0">
                <a:latin typeface="Letter-join 4" panose="02000805000000020003" pitchFamily="2" charset="0"/>
              </a:rPr>
              <a:t>. </a:t>
            </a:r>
          </a:p>
        </p:txBody>
      </p:sp>
      <p:sp>
        <p:nvSpPr>
          <p:cNvPr id="4" name="Rectangle 3"/>
          <p:cNvSpPr/>
          <p:nvPr/>
        </p:nvSpPr>
        <p:spPr>
          <a:xfrm>
            <a:off x="609600" y="5867400"/>
            <a:ext cx="263214" cy="307777"/>
          </a:xfrm>
          <a:prstGeom prst="rect">
            <a:avLst/>
          </a:prstGeom>
        </p:spPr>
        <p:txBody>
          <a:bodyPr wrap="none">
            <a:spAutoFit/>
          </a:bodyPr>
          <a:lstStyle/>
          <a:p>
            <a:r>
              <a:rPr lang="en-GB" sz="1400" dirty="0">
                <a:latin typeface="Letter-join 4" panose="02000805000000020003" pitchFamily="2" charset="0"/>
              </a:rPr>
              <a:t> </a:t>
            </a:r>
            <a:endParaRPr lang="en-US" sz="1400" dirty="0">
              <a:latin typeface="Letter-join 4" panose="02000805000000020003" pitchFamily="2" charset="0"/>
            </a:endParaRPr>
          </a:p>
        </p:txBody>
      </p:sp>
    </p:spTree>
    <p:extLst>
      <p:ext uri="{BB962C8B-B14F-4D97-AF65-F5344CB8AC3E}">
        <p14:creationId xmlns:p14="http://schemas.microsoft.com/office/powerpoint/2010/main" val="3865576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2408" y="1219200"/>
            <a:ext cx="7467600" cy="307777"/>
          </a:xfrm>
          <a:prstGeom prst="rect">
            <a:avLst/>
          </a:prstGeom>
        </p:spPr>
        <p:txBody>
          <a:bodyPr wrap="square">
            <a:spAutoFit/>
          </a:bodyPr>
          <a:lstStyle/>
          <a:p>
            <a:r>
              <a:rPr lang="en-GB" sz="1400" b="1" u="sng" dirty="0">
                <a:latin typeface="Letter-join 4" panose="02000805000000020003" pitchFamily="2" charset="0"/>
              </a:rPr>
              <a:t>Bags</a:t>
            </a:r>
            <a:r>
              <a:rPr lang="en-GB" sz="1400" dirty="0">
                <a:latin typeface="Letter-join 4" panose="02000805000000020003" pitchFamily="2" charset="0"/>
              </a:rPr>
              <a:t> - The school book bag is sufficient for every child’s day to day needs. </a:t>
            </a:r>
          </a:p>
        </p:txBody>
      </p:sp>
      <p:sp>
        <p:nvSpPr>
          <p:cNvPr id="4" name="TextBox 3"/>
          <p:cNvSpPr txBox="1"/>
          <p:nvPr/>
        </p:nvSpPr>
        <p:spPr>
          <a:xfrm>
            <a:off x="712408" y="2038254"/>
            <a:ext cx="7315200" cy="307777"/>
          </a:xfrm>
          <a:prstGeom prst="rect">
            <a:avLst/>
          </a:prstGeom>
          <a:noFill/>
        </p:spPr>
        <p:txBody>
          <a:bodyPr wrap="square" lIns="91440" tIns="45720" rIns="91440" bIns="45720" rtlCol="0" anchor="t">
            <a:spAutoFit/>
          </a:bodyPr>
          <a:lstStyle/>
          <a:p>
            <a:r>
              <a:rPr lang="en-GB" sz="1400" b="1" u="sng" dirty="0">
                <a:latin typeface="Letter-join 4"/>
              </a:rPr>
              <a:t>Mobile Phones</a:t>
            </a:r>
            <a:r>
              <a:rPr lang="en-GB" sz="1400" dirty="0">
                <a:latin typeface="Letter-join 4"/>
              </a:rPr>
              <a:t> - No mobile phones should be brought to school by your children.</a:t>
            </a:r>
          </a:p>
        </p:txBody>
      </p:sp>
      <p:sp>
        <p:nvSpPr>
          <p:cNvPr id="5" name="TextBox 4"/>
          <p:cNvSpPr txBox="1"/>
          <p:nvPr/>
        </p:nvSpPr>
        <p:spPr>
          <a:xfrm>
            <a:off x="712407" y="3020290"/>
            <a:ext cx="7593393" cy="738664"/>
          </a:xfrm>
          <a:prstGeom prst="rect">
            <a:avLst/>
          </a:prstGeom>
          <a:noFill/>
        </p:spPr>
        <p:txBody>
          <a:bodyPr wrap="square" lIns="91440" tIns="45720" rIns="91440" bIns="45720" rtlCol="0" anchor="t">
            <a:spAutoFit/>
          </a:bodyPr>
          <a:lstStyle/>
          <a:p>
            <a:r>
              <a:rPr lang="en-GB" sz="1400" b="1" u="sng" dirty="0">
                <a:latin typeface="Letter-join 4"/>
              </a:rPr>
              <a:t>Money</a:t>
            </a:r>
            <a:r>
              <a:rPr lang="en-GB" sz="1400" dirty="0">
                <a:latin typeface="Letter-join 4"/>
              </a:rPr>
              <a:t> – Remember we are now a cash free school, the only money which should be brought into school by your children should be for tuck shop (when it reopens) or fund-raising events. Even then, do not send your children in with large amounts of money/notes.</a:t>
            </a:r>
          </a:p>
        </p:txBody>
      </p:sp>
    </p:spTree>
    <p:extLst>
      <p:ext uri="{BB962C8B-B14F-4D97-AF65-F5344CB8AC3E}">
        <p14:creationId xmlns:p14="http://schemas.microsoft.com/office/powerpoint/2010/main" val="614071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7673" y="278620"/>
            <a:ext cx="8222927" cy="646331"/>
          </a:xfrm>
          <a:prstGeom prst="rect">
            <a:avLst/>
          </a:prstGeom>
          <a:noFill/>
        </p:spPr>
        <p:txBody>
          <a:bodyPr wrap="square" rtlCol="0">
            <a:spAutoFit/>
          </a:bodyPr>
          <a:lstStyle/>
          <a:p>
            <a:pPr algn="ctr"/>
            <a:r>
              <a:rPr lang="en-GB" sz="3600" u="sng" dirty="0">
                <a:solidFill>
                  <a:schemeClr val="accent1">
                    <a:lumMod val="50000"/>
                  </a:schemeClr>
                </a:solidFill>
              </a:rPr>
              <a:t>THE CURRICULUM IN YEARS 3</a:t>
            </a:r>
            <a:endParaRPr lang="en-US" sz="3600" u="sng" dirty="0">
              <a:solidFill>
                <a:schemeClr val="accent1">
                  <a:lumMod val="50000"/>
                </a:schemeClr>
              </a:solidFill>
            </a:endParaRPr>
          </a:p>
        </p:txBody>
      </p:sp>
      <p:sp>
        <p:nvSpPr>
          <p:cNvPr id="3" name="TextBox 2"/>
          <p:cNvSpPr txBox="1"/>
          <p:nvPr/>
        </p:nvSpPr>
        <p:spPr>
          <a:xfrm>
            <a:off x="1143000" y="1167824"/>
            <a:ext cx="7239000" cy="954107"/>
          </a:xfrm>
          <a:prstGeom prst="rect">
            <a:avLst/>
          </a:prstGeom>
          <a:noFill/>
        </p:spPr>
        <p:txBody>
          <a:bodyPr wrap="square" lIns="91440" tIns="45720" rIns="91440" bIns="45720" rtlCol="0" anchor="t">
            <a:spAutoFit/>
          </a:bodyPr>
          <a:lstStyle/>
          <a:p>
            <a:pPr algn="ctr"/>
            <a:r>
              <a:rPr lang="en-GB" sz="2800" u="sng" dirty="0">
                <a:latin typeface="Letter-join 4"/>
              </a:rPr>
              <a:t>MATHEMATICS – these are some of the main Targets</a:t>
            </a:r>
            <a:endParaRPr lang="en-US" sz="2800" u="sng" dirty="0">
              <a:latin typeface="Letter-join 4" pitchFamily="2"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562558769"/>
              </p:ext>
            </p:extLst>
          </p:nvPr>
        </p:nvGraphicFramePr>
        <p:xfrm>
          <a:off x="2819400" y="2205167"/>
          <a:ext cx="3048000" cy="4166196"/>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tblGrid>
              <a:tr h="370840">
                <a:tc>
                  <a:txBody>
                    <a:bodyPr/>
                    <a:lstStyle/>
                    <a:p>
                      <a:pPr algn="ctr"/>
                      <a:r>
                        <a:rPr lang="en-GB" sz="1600" dirty="0">
                          <a:latin typeface="Letter-join 4" pitchFamily="2" charset="0"/>
                        </a:rPr>
                        <a:t>YEAR 3</a:t>
                      </a:r>
                      <a:endParaRPr lang="en-US" sz="1600" dirty="0">
                        <a:latin typeface="Letter-join 4" pitchFamily="2" charset="0"/>
                      </a:endParaRPr>
                    </a:p>
                  </a:txBody>
                  <a:tcPr/>
                </a:tc>
                <a:extLst>
                  <a:ext uri="{0D108BD9-81ED-4DB2-BD59-A6C34878D82A}">
                    <a16:rowId xmlns:a16="http://schemas.microsoft.com/office/drawing/2014/main" val="10000"/>
                  </a:ext>
                </a:extLst>
              </a:tr>
              <a:tr h="370840">
                <a:tc>
                  <a:txBody>
                    <a:bodyPr/>
                    <a:lstStyle/>
                    <a:p>
                      <a:r>
                        <a:rPr lang="en-GB" sz="1600" dirty="0">
                          <a:latin typeface="Letter-join 4" pitchFamily="2" charset="0"/>
                        </a:rPr>
                        <a:t>To recall multiplication and division facts for the 3, 4</a:t>
                      </a:r>
                      <a:r>
                        <a:rPr lang="en-GB" sz="1600" baseline="0" dirty="0">
                          <a:latin typeface="Letter-join 4" pitchFamily="2" charset="0"/>
                        </a:rPr>
                        <a:t> and 8 times tables.</a:t>
                      </a:r>
                      <a:endParaRPr lang="en-US" sz="1600" dirty="0">
                        <a:latin typeface="Letter-join 4" pitchFamily="2" charset="0"/>
                      </a:endParaRPr>
                    </a:p>
                  </a:txBody>
                  <a:tcPr/>
                </a:tc>
                <a:extLst>
                  <a:ext uri="{0D108BD9-81ED-4DB2-BD59-A6C34878D82A}">
                    <a16:rowId xmlns:a16="http://schemas.microsoft.com/office/drawing/2014/main" val="10001"/>
                  </a:ext>
                </a:extLst>
              </a:tr>
              <a:tr h="620356">
                <a:tc>
                  <a:txBody>
                    <a:bodyPr/>
                    <a:lstStyle/>
                    <a:p>
                      <a:r>
                        <a:rPr lang="en-GB" sz="1600" dirty="0">
                          <a:latin typeface="Letter-join 4" pitchFamily="2" charset="0"/>
                        </a:rPr>
                        <a:t>To compare and</a:t>
                      </a:r>
                      <a:r>
                        <a:rPr lang="en-GB" sz="1600" baseline="0" dirty="0">
                          <a:latin typeface="Letter-join 4" pitchFamily="2" charset="0"/>
                        </a:rPr>
                        <a:t> order numbers to 1000.</a:t>
                      </a:r>
                      <a:endParaRPr lang="en-US" sz="1600" dirty="0">
                        <a:latin typeface="Letter-join 4" pitchFamily="2" charset="0"/>
                      </a:endParaRPr>
                    </a:p>
                  </a:txBody>
                  <a:tcPr/>
                </a:tc>
                <a:extLst>
                  <a:ext uri="{0D108BD9-81ED-4DB2-BD59-A6C34878D82A}">
                    <a16:rowId xmlns:a16="http://schemas.microsoft.com/office/drawing/2014/main" val="10002"/>
                  </a:ext>
                </a:extLst>
              </a:tr>
              <a:tr h="370840">
                <a:tc>
                  <a:txBody>
                    <a:bodyPr/>
                    <a:lstStyle/>
                    <a:p>
                      <a:r>
                        <a:rPr lang="en-GB" sz="1600" dirty="0">
                          <a:latin typeface="Letter-join 4" pitchFamily="2" charset="0"/>
                        </a:rPr>
                        <a:t>To recognise the place value</a:t>
                      </a:r>
                      <a:r>
                        <a:rPr lang="en-GB" sz="1600" baseline="0" dirty="0">
                          <a:latin typeface="Letter-join 4" pitchFamily="2" charset="0"/>
                        </a:rPr>
                        <a:t> of each digit in a 3 digit number.</a:t>
                      </a:r>
                      <a:endParaRPr lang="en-US" sz="1600" dirty="0">
                        <a:latin typeface="Letter-join 4" pitchFamily="2" charset="0"/>
                      </a:endParaRPr>
                    </a:p>
                  </a:txBody>
                  <a:tcPr/>
                </a:tc>
                <a:extLst>
                  <a:ext uri="{0D108BD9-81ED-4DB2-BD59-A6C34878D82A}">
                    <a16:rowId xmlns:a16="http://schemas.microsoft.com/office/drawing/2014/main" val="10003"/>
                  </a:ext>
                </a:extLst>
              </a:tr>
              <a:tr h="370840">
                <a:tc>
                  <a:txBody>
                    <a:bodyPr/>
                    <a:lstStyle/>
                    <a:p>
                      <a:r>
                        <a:rPr lang="en-GB" sz="1600" dirty="0">
                          <a:latin typeface="Letter-join 4" pitchFamily="2" charset="0"/>
                        </a:rPr>
                        <a:t>To count up and down in tenths.</a:t>
                      </a:r>
                      <a:endParaRPr lang="en-US" sz="1600" dirty="0">
                        <a:latin typeface="Letter-join 4" pitchFamily="2" charset="0"/>
                      </a:endParaRPr>
                    </a:p>
                  </a:txBody>
                  <a:tcPr/>
                </a:tc>
                <a:extLst>
                  <a:ext uri="{0D108BD9-81ED-4DB2-BD59-A6C34878D82A}">
                    <a16:rowId xmlns:a16="http://schemas.microsoft.com/office/drawing/2014/main" val="10004"/>
                  </a:ext>
                </a:extLst>
              </a:tr>
              <a:tr h="370840">
                <a:tc>
                  <a:txBody>
                    <a:bodyPr/>
                    <a:lstStyle/>
                    <a:p>
                      <a:r>
                        <a:rPr lang="en-GB" sz="1600" dirty="0">
                          <a:latin typeface="Letter-join 4" pitchFamily="2" charset="0"/>
                        </a:rPr>
                        <a:t>To compare different</a:t>
                      </a:r>
                      <a:r>
                        <a:rPr lang="en-GB" sz="1600" baseline="0" dirty="0">
                          <a:latin typeface="Letter-join 4" pitchFamily="2" charset="0"/>
                        </a:rPr>
                        <a:t> units of measure.</a:t>
                      </a:r>
                      <a:endParaRPr lang="en-US" sz="1600" dirty="0">
                        <a:latin typeface="Letter-join 4" pitchFamily="2" charset="0"/>
                      </a:endParaRPr>
                    </a:p>
                  </a:txBody>
                  <a:tcPr/>
                </a:tc>
                <a:extLst>
                  <a:ext uri="{0D108BD9-81ED-4DB2-BD59-A6C34878D82A}">
                    <a16:rowId xmlns:a16="http://schemas.microsoft.com/office/drawing/2014/main" val="10005"/>
                  </a:ext>
                </a:extLst>
              </a:tr>
              <a:tr h="370840">
                <a:tc>
                  <a:txBody>
                    <a:bodyPr/>
                    <a:lstStyle/>
                    <a:p>
                      <a:r>
                        <a:rPr lang="en-GB" sz="1600" dirty="0">
                          <a:latin typeface="Letter-join 4" pitchFamily="2" charset="0"/>
                        </a:rPr>
                        <a:t>To tell the time using</a:t>
                      </a:r>
                      <a:r>
                        <a:rPr lang="en-GB" sz="1600" baseline="0" dirty="0">
                          <a:latin typeface="Letter-join 4" pitchFamily="2" charset="0"/>
                        </a:rPr>
                        <a:t> an analogue clock for both 12 and 24 hour times.</a:t>
                      </a:r>
                      <a:endParaRPr lang="en-US" sz="1600" dirty="0">
                        <a:latin typeface="Letter-join 4" pitchFamily="2" charset="0"/>
                      </a:endParaRPr>
                    </a:p>
                  </a:txBody>
                  <a:tcPr/>
                </a:tc>
                <a:extLst>
                  <a:ext uri="{0D108BD9-81ED-4DB2-BD59-A6C34878D82A}">
                    <a16:rowId xmlns:a16="http://schemas.microsoft.com/office/drawing/2014/main" val="10006"/>
                  </a:ext>
                </a:extLst>
              </a:tr>
            </a:tbl>
          </a:graphicData>
        </a:graphic>
      </p:graphicFrame>
      <p:sp>
        <p:nvSpPr>
          <p:cNvPr id="4" name="TextBox 3"/>
          <p:cNvSpPr txBox="1"/>
          <p:nvPr/>
        </p:nvSpPr>
        <p:spPr>
          <a:xfrm>
            <a:off x="685799" y="2895600"/>
            <a:ext cx="1600201" cy="2585323"/>
          </a:xfrm>
          <a:prstGeom prst="rect">
            <a:avLst/>
          </a:prstGeom>
          <a:noFill/>
        </p:spPr>
        <p:txBody>
          <a:bodyPr wrap="square" rtlCol="0">
            <a:spAutoFit/>
          </a:bodyPr>
          <a:lstStyle/>
          <a:p>
            <a:pPr algn="ctr"/>
            <a:r>
              <a:rPr lang="en-GB" dirty="0">
                <a:latin typeface="Letter-join 4" panose="02000805000000020003" pitchFamily="2" charset="0"/>
              </a:rPr>
              <a:t>The children work towards these targets during their maths lessons.</a:t>
            </a:r>
          </a:p>
        </p:txBody>
      </p:sp>
    </p:spTree>
    <p:extLst>
      <p:ext uri="{BB962C8B-B14F-4D97-AF65-F5344CB8AC3E}">
        <p14:creationId xmlns:p14="http://schemas.microsoft.com/office/powerpoint/2010/main" val="3743490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304800"/>
            <a:ext cx="6477000" cy="954107"/>
          </a:xfrm>
          <a:prstGeom prst="rect">
            <a:avLst/>
          </a:prstGeom>
          <a:noFill/>
        </p:spPr>
        <p:txBody>
          <a:bodyPr wrap="square" lIns="91440" tIns="45720" rIns="91440" bIns="45720" rtlCol="0" anchor="t">
            <a:spAutoFit/>
          </a:bodyPr>
          <a:lstStyle/>
          <a:p>
            <a:pPr algn="ctr"/>
            <a:r>
              <a:rPr lang="en-GB" sz="2800" u="sng" dirty="0">
                <a:latin typeface="Letter-join 4"/>
              </a:rPr>
              <a:t>WRITING : main targets</a:t>
            </a:r>
            <a:endParaRPr lang="en-US" sz="2800" u="sng" dirty="0">
              <a:latin typeface="Letter-join 4"/>
            </a:endParaRPr>
          </a:p>
          <a:p>
            <a:pPr algn="ctr"/>
            <a:endParaRPr lang="en-US" sz="2800" u="sng" dirty="0">
              <a:latin typeface="Letter-join 4" pitchFamily="2"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094712973"/>
              </p:ext>
            </p:extLst>
          </p:nvPr>
        </p:nvGraphicFramePr>
        <p:xfrm>
          <a:off x="2286000" y="1295400"/>
          <a:ext cx="4152900" cy="5233219"/>
        </p:xfrm>
        <a:graphic>
          <a:graphicData uri="http://schemas.openxmlformats.org/drawingml/2006/table">
            <a:tbl>
              <a:tblPr firstRow="1" bandRow="1">
                <a:tableStyleId>{5C22544A-7EE6-4342-B048-85BDC9FD1C3A}</a:tableStyleId>
              </a:tblPr>
              <a:tblGrid>
                <a:gridCol w="4152900">
                  <a:extLst>
                    <a:ext uri="{9D8B030D-6E8A-4147-A177-3AD203B41FA5}">
                      <a16:colId xmlns:a16="http://schemas.microsoft.com/office/drawing/2014/main" val="20000"/>
                    </a:ext>
                  </a:extLst>
                </a:gridCol>
              </a:tblGrid>
              <a:tr h="424754">
                <a:tc>
                  <a:txBody>
                    <a:bodyPr/>
                    <a:lstStyle/>
                    <a:p>
                      <a:pPr algn="ctr"/>
                      <a:r>
                        <a:rPr lang="en-GB" dirty="0"/>
                        <a:t>Year 3</a:t>
                      </a:r>
                      <a:endParaRPr lang="en-US" dirty="0"/>
                    </a:p>
                  </a:txBody>
                  <a:tcPr/>
                </a:tc>
                <a:extLst>
                  <a:ext uri="{0D108BD9-81ED-4DB2-BD59-A6C34878D82A}">
                    <a16:rowId xmlns:a16="http://schemas.microsoft.com/office/drawing/2014/main" val="10000"/>
                  </a:ext>
                </a:extLst>
              </a:tr>
              <a:tr h="814111">
                <a:tc>
                  <a:txBody>
                    <a:bodyPr/>
                    <a:lstStyle/>
                    <a:p>
                      <a:r>
                        <a:rPr lang="en-GB" sz="1600" dirty="0">
                          <a:latin typeface="Letter-join 4" pitchFamily="2" charset="0"/>
                        </a:rPr>
                        <a:t>To spell the commonly misspelt words from the year 3/ 4 list.</a:t>
                      </a:r>
                      <a:endParaRPr lang="en-US" sz="1600" dirty="0">
                        <a:latin typeface="Letter-join 4" pitchFamily="2" charset="0"/>
                      </a:endParaRPr>
                    </a:p>
                  </a:txBody>
                  <a:tcPr/>
                </a:tc>
                <a:extLst>
                  <a:ext uri="{0D108BD9-81ED-4DB2-BD59-A6C34878D82A}">
                    <a16:rowId xmlns:a16="http://schemas.microsoft.com/office/drawing/2014/main" val="10001"/>
                  </a:ext>
                </a:extLst>
              </a:tr>
              <a:tr h="1428135">
                <a:tc>
                  <a:txBody>
                    <a:bodyPr/>
                    <a:lstStyle/>
                    <a:p>
                      <a:r>
                        <a:rPr lang="en-GB" sz="1600" kern="1200" dirty="0">
                          <a:solidFill>
                            <a:schemeClr val="dk1"/>
                          </a:solidFill>
                          <a:effectLst/>
                          <a:latin typeface="Letter-join 4" pitchFamily="2" charset="0"/>
                          <a:ea typeface="+mn-ea"/>
                          <a:cs typeface="+mn-cs"/>
                        </a:rPr>
                        <a:t>To write with spaces between words, use the correct size letters and orientation and begin to use strokes that will support joining,</a:t>
                      </a:r>
                      <a:endParaRPr lang="en-US" sz="1600" dirty="0">
                        <a:latin typeface="Letter-join 4" pitchFamily="2" charset="0"/>
                      </a:endParaRPr>
                    </a:p>
                  </a:txBody>
                  <a:tcPr/>
                </a:tc>
                <a:extLst>
                  <a:ext uri="{0D108BD9-81ED-4DB2-BD59-A6C34878D82A}">
                    <a16:rowId xmlns:a16="http://schemas.microsoft.com/office/drawing/2014/main" val="10002"/>
                  </a:ext>
                </a:extLst>
              </a:tr>
              <a:tr h="619432">
                <a:tc>
                  <a:txBody>
                    <a:bodyPr/>
                    <a:lstStyle/>
                    <a:p>
                      <a:r>
                        <a:rPr lang="en-GB" sz="1600" kern="1200" dirty="0">
                          <a:solidFill>
                            <a:schemeClr val="dk1"/>
                          </a:solidFill>
                          <a:effectLst/>
                          <a:latin typeface="Letter-join 4" pitchFamily="2" charset="0"/>
                          <a:ea typeface="+mn-ea"/>
                          <a:cs typeface="+mn-cs"/>
                        </a:rPr>
                        <a:t>To can write a narrative with a clear structure, setting, characters and plot.</a:t>
                      </a:r>
                      <a:endParaRPr lang="en-US" sz="1600" dirty="0">
                        <a:latin typeface="Letter-join 4" pitchFamily="2" charset="0"/>
                      </a:endParaRPr>
                    </a:p>
                  </a:txBody>
                  <a:tcPr/>
                </a:tc>
                <a:extLst>
                  <a:ext uri="{0D108BD9-81ED-4DB2-BD59-A6C34878D82A}">
                    <a16:rowId xmlns:a16="http://schemas.microsoft.com/office/drawing/2014/main" val="10003"/>
                  </a:ext>
                </a:extLst>
              </a:tr>
              <a:tr h="6194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Letter-join 4" pitchFamily="2" charset="0"/>
                          <a:ea typeface="+mn-ea"/>
                          <a:cs typeface="+mn-cs"/>
                        </a:rPr>
                        <a:t>I can proof-read to check for errors in spelling and punctuation.</a:t>
                      </a:r>
                      <a:endParaRPr lang="en-US" sz="1600" dirty="0">
                        <a:latin typeface="Letter-join 4" pitchFamily="2" charset="0"/>
                      </a:endParaRPr>
                    </a:p>
                  </a:txBody>
                  <a:tcPr/>
                </a:tc>
                <a:extLst>
                  <a:ext uri="{0D108BD9-81ED-4DB2-BD59-A6C34878D82A}">
                    <a16:rowId xmlns:a16="http://schemas.microsoft.com/office/drawing/2014/main" val="10004"/>
                  </a:ext>
                </a:extLst>
              </a:tr>
              <a:tr h="442452">
                <a:tc>
                  <a:txBody>
                    <a:bodyPr/>
                    <a:lstStyle/>
                    <a:p>
                      <a:r>
                        <a:rPr lang="en-GB" sz="1600" dirty="0">
                          <a:latin typeface="Letter-join 4" pitchFamily="2" charset="0"/>
                        </a:rPr>
                        <a:t>To start to use paragraphs.</a:t>
                      </a:r>
                      <a:endParaRPr lang="en-US" sz="1600" dirty="0">
                        <a:latin typeface="Letter-join 4" pitchFamily="2" charset="0"/>
                      </a:endParaRPr>
                    </a:p>
                  </a:txBody>
                  <a:tcPr/>
                </a:tc>
                <a:extLst>
                  <a:ext uri="{0D108BD9-81ED-4DB2-BD59-A6C34878D82A}">
                    <a16:rowId xmlns:a16="http://schemas.microsoft.com/office/drawing/2014/main" val="10005"/>
                  </a:ext>
                </a:extLst>
              </a:tr>
              <a:tr h="884903">
                <a:tc>
                  <a:txBody>
                    <a:bodyPr/>
                    <a:lstStyle/>
                    <a:p>
                      <a:r>
                        <a:rPr lang="en-GB" sz="1600" kern="1200" dirty="0">
                          <a:solidFill>
                            <a:schemeClr val="dk1"/>
                          </a:solidFill>
                          <a:effectLst/>
                          <a:latin typeface="Letter-join 4" pitchFamily="2" charset="0"/>
                          <a:ea typeface="+mn-ea"/>
                          <a:cs typeface="+mn-cs"/>
                        </a:rPr>
                        <a:t>To use capital letters, full stops, and exclamation marks, commas for lists, question marks mostly correctly.</a:t>
                      </a:r>
                      <a:endParaRPr lang="en-US" sz="1600" dirty="0">
                        <a:latin typeface="Letter-join 4" pitchFamily="2" charset="0"/>
                      </a:endParaRPr>
                    </a:p>
                  </a:txBody>
                  <a:tcPr/>
                </a:tc>
                <a:extLst>
                  <a:ext uri="{0D108BD9-81ED-4DB2-BD59-A6C34878D82A}">
                    <a16:rowId xmlns:a16="http://schemas.microsoft.com/office/drawing/2014/main" val="10006"/>
                  </a:ext>
                </a:extLst>
              </a:tr>
            </a:tbl>
          </a:graphicData>
        </a:graphic>
      </p:graphicFrame>
      <p:sp>
        <p:nvSpPr>
          <p:cNvPr id="4" name="TextBox 3"/>
          <p:cNvSpPr txBox="1"/>
          <p:nvPr/>
        </p:nvSpPr>
        <p:spPr>
          <a:xfrm>
            <a:off x="474306" y="2132045"/>
            <a:ext cx="1841241" cy="1477328"/>
          </a:xfrm>
          <a:prstGeom prst="rect">
            <a:avLst/>
          </a:prstGeom>
          <a:noFill/>
        </p:spPr>
        <p:txBody>
          <a:bodyPr wrap="square" rtlCol="0">
            <a:spAutoFit/>
          </a:bodyPr>
          <a:lstStyle/>
          <a:p>
            <a:pPr algn="ctr"/>
            <a:r>
              <a:rPr lang="en-GB" dirty="0">
                <a:latin typeface="Letter-join 4" panose="02000805000000020003" pitchFamily="2" charset="0"/>
              </a:rPr>
              <a:t>The children work towards these targets during their English lessons.</a:t>
            </a:r>
          </a:p>
        </p:txBody>
      </p:sp>
    </p:spTree>
    <p:extLst>
      <p:ext uri="{BB962C8B-B14F-4D97-AF65-F5344CB8AC3E}">
        <p14:creationId xmlns:p14="http://schemas.microsoft.com/office/powerpoint/2010/main" val="4241976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7696200" cy="954107"/>
          </a:xfrm>
          <a:prstGeom prst="rect">
            <a:avLst/>
          </a:prstGeom>
          <a:noFill/>
        </p:spPr>
        <p:txBody>
          <a:bodyPr wrap="square" rtlCol="0">
            <a:spAutoFit/>
          </a:bodyPr>
          <a:lstStyle/>
          <a:p>
            <a:pPr algn="ctr"/>
            <a:r>
              <a:rPr lang="en-GB" sz="2800" u="sng" dirty="0">
                <a:latin typeface="Letter-join 4" pitchFamily="2" charset="0"/>
              </a:rPr>
              <a:t>READING – these are some of the main targets</a:t>
            </a:r>
            <a:endParaRPr lang="en-US" sz="2800" u="sng" dirty="0">
              <a:latin typeface="Letter-join 4" pitchFamily="2"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56868933"/>
              </p:ext>
            </p:extLst>
          </p:nvPr>
        </p:nvGraphicFramePr>
        <p:xfrm>
          <a:off x="2857500" y="1828800"/>
          <a:ext cx="3048000" cy="34798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tblGrid>
              <a:tr h="370840">
                <a:tc>
                  <a:txBody>
                    <a:bodyPr/>
                    <a:lstStyle/>
                    <a:p>
                      <a:pPr algn="ctr"/>
                      <a:r>
                        <a:rPr lang="en-GB" dirty="0"/>
                        <a:t>Year 3</a:t>
                      </a:r>
                      <a:endParaRPr lang="en-US" dirty="0"/>
                    </a:p>
                  </a:txBody>
                  <a:tcPr/>
                </a:tc>
                <a:extLst>
                  <a:ext uri="{0D108BD9-81ED-4DB2-BD59-A6C34878D82A}">
                    <a16:rowId xmlns:a16="http://schemas.microsoft.com/office/drawing/2014/main" val="10000"/>
                  </a:ext>
                </a:extLst>
              </a:tr>
              <a:tr h="370840">
                <a:tc>
                  <a:txBody>
                    <a:bodyPr/>
                    <a:lstStyle/>
                    <a:p>
                      <a:r>
                        <a:rPr lang="en-GB" sz="1800" kern="1200" dirty="0">
                          <a:solidFill>
                            <a:schemeClr val="dk1"/>
                          </a:solidFill>
                          <a:effectLst/>
                          <a:latin typeface="Letter-join 4" pitchFamily="2" charset="0"/>
                          <a:ea typeface="+mn-ea"/>
                          <a:cs typeface="+mn-cs"/>
                        </a:rPr>
                        <a:t>To read a range of fiction, poetry, plays, and non-fiction texts with confidence and fluency.</a:t>
                      </a:r>
                      <a:endParaRPr lang="en-US" dirty="0">
                        <a:latin typeface="Letter-join 4" pitchFamily="2" charset="0"/>
                      </a:endParaRPr>
                    </a:p>
                  </a:txBody>
                  <a:tcPr/>
                </a:tc>
                <a:extLst>
                  <a:ext uri="{0D108BD9-81ED-4DB2-BD59-A6C34878D82A}">
                    <a16:rowId xmlns:a16="http://schemas.microsoft.com/office/drawing/2014/main" val="10001"/>
                  </a:ext>
                </a:extLst>
              </a:tr>
              <a:tr h="370840">
                <a:tc>
                  <a:txBody>
                    <a:bodyPr/>
                    <a:lstStyle/>
                    <a:p>
                      <a:r>
                        <a:rPr lang="en-GB" sz="1800" kern="1200" dirty="0">
                          <a:solidFill>
                            <a:schemeClr val="dk1"/>
                          </a:solidFill>
                          <a:effectLst/>
                          <a:latin typeface="Letter-join 4" pitchFamily="2" charset="0"/>
                          <a:ea typeface="+mn-ea"/>
                          <a:cs typeface="+mn-cs"/>
                        </a:rPr>
                        <a:t>To identify the main point of a text.</a:t>
                      </a:r>
                      <a:endParaRPr lang="en-US" dirty="0">
                        <a:latin typeface="Letter-join 4" pitchFamily="2" charset="0"/>
                      </a:endParaRPr>
                    </a:p>
                  </a:txBody>
                  <a:tcPr/>
                </a:tc>
                <a:extLst>
                  <a:ext uri="{0D108BD9-81ED-4DB2-BD59-A6C34878D82A}">
                    <a16:rowId xmlns:a16="http://schemas.microsoft.com/office/drawing/2014/main" val="10002"/>
                  </a:ext>
                </a:extLst>
              </a:tr>
              <a:tr h="370840">
                <a:tc>
                  <a:txBody>
                    <a:bodyPr/>
                    <a:lstStyle/>
                    <a:p>
                      <a:r>
                        <a:rPr lang="en-GB" sz="1800" kern="1200" dirty="0">
                          <a:solidFill>
                            <a:schemeClr val="dk1"/>
                          </a:solidFill>
                          <a:effectLst/>
                          <a:latin typeface="Letter-join 4" pitchFamily="2" charset="0"/>
                          <a:ea typeface="+mn-ea"/>
                          <a:cs typeface="+mn-cs"/>
                        </a:rPr>
                        <a:t>To predict what might happen based on the details read.</a:t>
                      </a:r>
                      <a:endParaRPr lang="en-US" dirty="0">
                        <a:latin typeface="Letter-join 4" pitchFamily="2" charset="0"/>
                      </a:endParaRPr>
                    </a:p>
                  </a:txBody>
                  <a:tcPr/>
                </a:tc>
                <a:extLst>
                  <a:ext uri="{0D108BD9-81ED-4DB2-BD59-A6C34878D82A}">
                    <a16:rowId xmlns:a16="http://schemas.microsoft.com/office/drawing/2014/main" val="10003"/>
                  </a:ext>
                </a:extLst>
              </a:tr>
              <a:tr h="370840">
                <a:tc>
                  <a:txBody>
                    <a:bodyPr/>
                    <a:lstStyle/>
                    <a:p>
                      <a:r>
                        <a:rPr lang="en-GB" sz="1800" kern="1200" dirty="0">
                          <a:solidFill>
                            <a:schemeClr val="dk1"/>
                          </a:solidFill>
                          <a:effectLst/>
                          <a:latin typeface="Letter-join 4" pitchFamily="2" charset="0"/>
                          <a:ea typeface="+mn-ea"/>
                          <a:cs typeface="+mn-cs"/>
                        </a:rPr>
                        <a:t>To maintain a positive attitude towards</a:t>
                      </a:r>
                      <a:r>
                        <a:rPr lang="en-GB" sz="1800" kern="1200" baseline="0" dirty="0">
                          <a:solidFill>
                            <a:schemeClr val="dk1"/>
                          </a:solidFill>
                          <a:effectLst/>
                          <a:latin typeface="Letter-join 4" pitchFamily="2" charset="0"/>
                          <a:ea typeface="+mn-ea"/>
                          <a:cs typeface="+mn-cs"/>
                        </a:rPr>
                        <a:t> reading</a:t>
                      </a:r>
                      <a:endParaRPr lang="en-US" dirty="0">
                        <a:latin typeface="Letter-join 4" pitchFamily="2" charset="0"/>
                      </a:endParaRPr>
                    </a:p>
                  </a:txBody>
                  <a:tcPr/>
                </a:tc>
                <a:extLst>
                  <a:ext uri="{0D108BD9-81ED-4DB2-BD59-A6C34878D82A}">
                    <a16:rowId xmlns:a16="http://schemas.microsoft.com/office/drawing/2014/main" val="10004"/>
                  </a:ext>
                </a:extLst>
              </a:tr>
            </a:tbl>
          </a:graphicData>
        </a:graphic>
      </p:graphicFrame>
      <p:sp>
        <p:nvSpPr>
          <p:cNvPr id="4" name="TextBox 3"/>
          <p:cNvSpPr txBox="1"/>
          <p:nvPr/>
        </p:nvSpPr>
        <p:spPr>
          <a:xfrm>
            <a:off x="457200" y="2133520"/>
            <a:ext cx="1600201" cy="3693319"/>
          </a:xfrm>
          <a:prstGeom prst="rect">
            <a:avLst/>
          </a:prstGeom>
          <a:noFill/>
        </p:spPr>
        <p:txBody>
          <a:bodyPr wrap="square" rtlCol="0">
            <a:spAutoFit/>
          </a:bodyPr>
          <a:lstStyle/>
          <a:p>
            <a:pPr algn="ctr"/>
            <a:r>
              <a:rPr lang="en-GB" dirty="0">
                <a:latin typeface="Letter-join 4" panose="02000805000000020003" pitchFamily="2" charset="0"/>
              </a:rPr>
              <a:t>The children work towards these targets during shared reading as well as through their daily lessons.</a:t>
            </a:r>
          </a:p>
        </p:txBody>
      </p:sp>
    </p:spTree>
    <p:extLst>
      <p:ext uri="{BB962C8B-B14F-4D97-AF65-F5344CB8AC3E}">
        <p14:creationId xmlns:p14="http://schemas.microsoft.com/office/powerpoint/2010/main" val="1362809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515034"/>
            <a:ext cx="7086600" cy="646331"/>
          </a:xfrm>
          <a:prstGeom prst="rect">
            <a:avLst/>
          </a:prstGeom>
          <a:noFill/>
        </p:spPr>
        <p:txBody>
          <a:bodyPr wrap="square" rtlCol="0">
            <a:spAutoFit/>
          </a:bodyPr>
          <a:lstStyle/>
          <a:p>
            <a:pPr algn="ctr"/>
            <a:r>
              <a:rPr lang="en-GB" sz="3600" u="sng" dirty="0">
                <a:latin typeface="Letter-join 4" pitchFamily="2" charset="0"/>
              </a:rPr>
              <a:t>TOPICS AND THEMES</a:t>
            </a:r>
            <a:endParaRPr lang="en-US" sz="3600" u="sng" dirty="0">
              <a:latin typeface="Letter-join 4" pitchFamily="2" charset="0"/>
            </a:endParaRPr>
          </a:p>
        </p:txBody>
      </p:sp>
      <p:sp>
        <p:nvSpPr>
          <p:cNvPr id="4" name="TextBox 3"/>
          <p:cNvSpPr txBox="1"/>
          <p:nvPr/>
        </p:nvSpPr>
        <p:spPr>
          <a:xfrm>
            <a:off x="533400" y="1447800"/>
            <a:ext cx="7924800" cy="5909310"/>
          </a:xfrm>
          <a:prstGeom prst="rect">
            <a:avLst/>
          </a:prstGeom>
          <a:noFill/>
        </p:spPr>
        <p:txBody>
          <a:bodyPr wrap="square" lIns="91440" tIns="45720" rIns="91440" bIns="45720" rtlCol="0" anchor="t">
            <a:spAutoFit/>
          </a:bodyPr>
          <a:lstStyle/>
          <a:p>
            <a:r>
              <a:rPr lang="en-GB" dirty="0">
                <a:latin typeface="Letter-join 4" pitchFamily="2" charset="0"/>
              </a:rPr>
              <a:t>We follow a creative curriculum which enables the children to be taught about different subject areas in a fun and engaging way.</a:t>
            </a:r>
          </a:p>
          <a:p>
            <a:endParaRPr lang="en-GB" dirty="0">
              <a:latin typeface="Letter-join 4" pitchFamily="2" charset="0"/>
            </a:endParaRPr>
          </a:p>
          <a:p>
            <a:r>
              <a:rPr lang="en-GB" dirty="0">
                <a:latin typeface="Letter-join 4"/>
              </a:rPr>
              <a:t>This term we will be looking at Fair Trade and chocolate. The children will develop an understanding and chronology of where it comes from, how it is made, as well as how it is transported and traded around the world. We will look at changes in transport and trade over history.</a:t>
            </a:r>
          </a:p>
          <a:p>
            <a:endParaRPr lang="en-GB" dirty="0">
              <a:latin typeface="Letter-join 4" pitchFamily="2" charset="0"/>
            </a:endParaRPr>
          </a:p>
          <a:p>
            <a:pPr>
              <a:defRPr/>
            </a:pPr>
            <a:r>
              <a:rPr lang="en-GB" dirty="0">
                <a:latin typeface="Letter-join 4" pitchFamily="2" charset="0"/>
              </a:rPr>
              <a:t>Where possible our scientific learning will also be taught under the thematic umbrella, but due to the nature of our topics this may not always be possible. The science areas of study for year 3 are…</a:t>
            </a:r>
          </a:p>
          <a:p>
            <a:pPr>
              <a:defRPr/>
            </a:pPr>
            <a:endParaRPr lang="en-GB" dirty="0">
              <a:latin typeface="Letter-join 4"/>
            </a:endParaRPr>
          </a:p>
          <a:p>
            <a:pPr algn="ctr">
              <a:defRPr/>
            </a:pPr>
            <a:r>
              <a:rPr lang="en-GB" dirty="0">
                <a:latin typeface="Letter-join 4" pitchFamily="2" charset="0"/>
              </a:rPr>
              <a:t>Animals including humans</a:t>
            </a:r>
          </a:p>
          <a:p>
            <a:pPr algn="ctr">
              <a:defRPr/>
            </a:pPr>
            <a:r>
              <a:rPr lang="en-GB" dirty="0">
                <a:latin typeface="Letter-join 4" pitchFamily="2" charset="0"/>
              </a:rPr>
              <a:t>Light and dark</a:t>
            </a:r>
          </a:p>
          <a:p>
            <a:pPr algn="ctr">
              <a:defRPr/>
            </a:pPr>
            <a:r>
              <a:rPr lang="en-GB" dirty="0">
                <a:latin typeface="Letter-join 4" pitchFamily="2" charset="0"/>
              </a:rPr>
              <a:t>Forces</a:t>
            </a:r>
          </a:p>
          <a:p>
            <a:pPr algn="ctr">
              <a:defRPr/>
            </a:pPr>
            <a:r>
              <a:rPr lang="en-GB" dirty="0">
                <a:latin typeface="Letter-join 4" pitchFamily="2" charset="0"/>
              </a:rPr>
              <a:t>Plants</a:t>
            </a:r>
          </a:p>
          <a:p>
            <a:pPr algn="ctr">
              <a:defRPr/>
            </a:pPr>
            <a:r>
              <a:rPr lang="en-GB" dirty="0">
                <a:latin typeface="Letter-join 4" pitchFamily="2" charset="0"/>
              </a:rPr>
              <a:t>Rocks and soils</a:t>
            </a:r>
            <a:endParaRPr lang="en-US" dirty="0">
              <a:latin typeface="Letter-join 4" pitchFamily="2" charset="0"/>
            </a:endParaRPr>
          </a:p>
          <a:p>
            <a:endParaRPr lang="en-GB" dirty="0">
              <a:latin typeface="Letter-join 4" pitchFamily="2" charset="0"/>
            </a:endParaRPr>
          </a:p>
          <a:p>
            <a:endParaRPr lang="en-GB" dirty="0">
              <a:latin typeface="Letter-join 4" pitchFamily="2" charset="0"/>
            </a:endParaRPr>
          </a:p>
          <a:p>
            <a:endParaRPr lang="en-GB" dirty="0">
              <a:latin typeface="Letter-join 4" pitchFamily="2" charset="0"/>
            </a:endParaRPr>
          </a:p>
          <a:p>
            <a:endParaRPr lang="en-GB" dirty="0">
              <a:latin typeface="Letter-join 4" pitchFamily="2" charset="0"/>
            </a:endParaRPr>
          </a:p>
        </p:txBody>
      </p:sp>
    </p:spTree>
    <p:extLst>
      <p:ext uri="{BB962C8B-B14F-4D97-AF65-F5344CB8AC3E}">
        <p14:creationId xmlns:p14="http://schemas.microsoft.com/office/powerpoint/2010/main" val="115232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560457"/>
            <a:ext cx="2005677" cy="584775"/>
          </a:xfrm>
          <a:prstGeom prst="rect">
            <a:avLst/>
          </a:prstGeom>
          <a:noFill/>
        </p:spPr>
        <p:txBody>
          <a:bodyPr wrap="none" rtlCol="0">
            <a:spAutoFit/>
          </a:bodyPr>
          <a:lstStyle/>
          <a:p>
            <a:r>
              <a:rPr lang="en-GB" sz="3200" u="sng" dirty="0">
                <a:latin typeface="Letter-join 4" panose="02000805000000020003" pitchFamily="2" charset="0"/>
              </a:rPr>
              <a:t>Rewards</a:t>
            </a:r>
          </a:p>
        </p:txBody>
      </p:sp>
      <p:sp>
        <p:nvSpPr>
          <p:cNvPr id="3" name="TextBox 2"/>
          <p:cNvSpPr txBox="1"/>
          <p:nvPr/>
        </p:nvSpPr>
        <p:spPr>
          <a:xfrm>
            <a:off x="220639" y="1200538"/>
            <a:ext cx="8686800" cy="2831544"/>
          </a:xfrm>
          <a:prstGeom prst="rect">
            <a:avLst/>
          </a:prstGeom>
          <a:noFill/>
        </p:spPr>
        <p:txBody>
          <a:bodyPr wrap="square" lIns="91440" tIns="45720" rIns="91440" bIns="45720" rtlCol="0" anchor="t">
            <a:spAutoFit/>
          </a:bodyPr>
          <a:lstStyle/>
          <a:p>
            <a:r>
              <a:rPr lang="en-GB" u="sng" dirty="0">
                <a:latin typeface="Letter-join 4" panose="02000805000000020003" pitchFamily="2" charset="0"/>
              </a:rPr>
              <a:t>House Points</a:t>
            </a:r>
            <a:endParaRPr lang="en-GB" dirty="0">
              <a:latin typeface="Letter-join 4" panose="02000805000000020003" pitchFamily="2" charset="0"/>
            </a:endParaRPr>
          </a:p>
          <a:p>
            <a:pPr marL="457200" indent="-457200">
              <a:buFont typeface="Wingdings" panose="05000000000000000000" pitchFamily="2" charset="2"/>
              <a:buChar char="§"/>
            </a:pPr>
            <a:r>
              <a:rPr lang="en-GB" dirty="0">
                <a:latin typeface="Letter-join 4" panose="02000805000000020003" pitchFamily="2" charset="0"/>
              </a:rPr>
              <a:t>Each child is allocated a house.</a:t>
            </a:r>
          </a:p>
          <a:p>
            <a:pPr marL="457200" indent="-457200">
              <a:buFont typeface="Wingdings" panose="05000000000000000000" pitchFamily="2" charset="2"/>
              <a:buChar char="§"/>
            </a:pPr>
            <a:r>
              <a:rPr lang="en-GB" dirty="0">
                <a:latin typeface="Letter-join 4" panose="02000805000000020003" pitchFamily="2" charset="0"/>
              </a:rPr>
              <a:t>They can earn points for their houses. </a:t>
            </a:r>
          </a:p>
          <a:p>
            <a:endParaRPr lang="en-GB" dirty="0">
              <a:latin typeface="Letter-join 4"/>
            </a:endParaRPr>
          </a:p>
          <a:p>
            <a:r>
              <a:rPr lang="en-GB">
                <a:latin typeface="Letter-join 4"/>
              </a:rPr>
              <a:t>Some ways the children can earn them…</a:t>
            </a:r>
            <a:endParaRPr lang="en-GB">
              <a:latin typeface="Constantia"/>
            </a:endParaRPr>
          </a:p>
          <a:p>
            <a:br>
              <a:rPr lang="en-GB" dirty="0">
                <a:latin typeface="Letter-join 4" panose="02000805000000020003" pitchFamily="2" charset="0"/>
              </a:rPr>
            </a:br>
            <a:r>
              <a:rPr lang="en-GB" sz="1600" dirty="0">
                <a:latin typeface="Letter-join 4"/>
              </a:rPr>
              <a:t> being polite, good behaviour, answering questions, manners etc.  </a:t>
            </a:r>
            <a:endParaRPr lang="en-GB"/>
          </a:p>
          <a:p>
            <a:endParaRPr lang="en-GB" dirty="0">
              <a:latin typeface="Letter-join 4"/>
            </a:endParaRPr>
          </a:p>
          <a:p>
            <a:r>
              <a:rPr lang="en-GB" dirty="0">
                <a:latin typeface="Letter-join 4"/>
              </a:rPr>
              <a:t>Each week the house which has received the most points wins a trophy and at the end of each term the winning house has extra play time.</a:t>
            </a:r>
            <a:endParaRPr lang="en-GB"/>
          </a:p>
        </p:txBody>
      </p:sp>
      <p:sp>
        <p:nvSpPr>
          <p:cNvPr id="4" name="TextBox 3"/>
          <p:cNvSpPr txBox="1"/>
          <p:nvPr/>
        </p:nvSpPr>
        <p:spPr>
          <a:xfrm>
            <a:off x="228600" y="4093172"/>
            <a:ext cx="8382000" cy="2308324"/>
          </a:xfrm>
          <a:prstGeom prst="rect">
            <a:avLst/>
          </a:prstGeom>
          <a:noFill/>
        </p:spPr>
        <p:txBody>
          <a:bodyPr wrap="square" lIns="91440" tIns="45720" rIns="91440" bIns="45720" rtlCol="0" anchor="t">
            <a:spAutoFit/>
          </a:bodyPr>
          <a:lstStyle/>
          <a:p>
            <a:r>
              <a:rPr lang="en-GB" u="sng" dirty="0">
                <a:latin typeface="Letter-join 4" panose="02000805000000020003" pitchFamily="2" charset="0"/>
              </a:rPr>
              <a:t>Merits</a:t>
            </a:r>
          </a:p>
          <a:p>
            <a:pPr marL="285750" indent="-285750">
              <a:buFont typeface="Arial"/>
              <a:buChar char="•"/>
            </a:pPr>
            <a:r>
              <a:rPr lang="en-GB">
                <a:latin typeface="Letter-join 4"/>
              </a:rPr>
              <a:t>Bronze merit card progress to silver, gold then platinum. </a:t>
            </a:r>
            <a:endParaRPr lang="en-GB" dirty="0">
              <a:latin typeface="Letter-join 4" panose="02000805000000020003" pitchFamily="2" charset="0"/>
            </a:endParaRPr>
          </a:p>
          <a:p>
            <a:pPr marL="285750" indent="-285750">
              <a:buFont typeface="Arial"/>
              <a:buChar char="•"/>
            </a:pPr>
            <a:r>
              <a:rPr lang="en-GB" dirty="0">
                <a:latin typeface="Letter-join 4"/>
              </a:rPr>
              <a:t>Merit cards are stamped and children have the opportunity to visit various members of senior staff to share their success. </a:t>
            </a:r>
            <a:endParaRPr lang="en-GB" dirty="0">
              <a:latin typeface="Letter-join 4" panose="02000805000000020003" pitchFamily="2" charset="0"/>
            </a:endParaRPr>
          </a:p>
          <a:p>
            <a:pPr marL="285750" indent="-285750">
              <a:buFont typeface="Arial"/>
              <a:buChar char="•"/>
            </a:pPr>
            <a:r>
              <a:rPr lang="en-GB" dirty="0">
                <a:latin typeface="Letter-join 4"/>
              </a:rPr>
              <a:t>Examples of how merits can be earned include : - producing excellent work, answering questions, doing an activity for which your child has tried their hardest, and for homework. </a:t>
            </a:r>
            <a:endParaRPr lang="en-GB" dirty="0">
              <a:latin typeface="Letter-join 4" panose="02000805000000020003" pitchFamily="2" charset="0"/>
            </a:endParaRPr>
          </a:p>
          <a:p>
            <a:endParaRPr lang="en-GB" dirty="0">
              <a:latin typeface="Letter-join 4" panose="02000805000000020003" pitchFamily="2" charset="0"/>
            </a:endParaRPr>
          </a:p>
        </p:txBody>
      </p:sp>
    </p:spTree>
    <p:extLst>
      <p:ext uri="{BB962C8B-B14F-4D97-AF65-F5344CB8AC3E}">
        <p14:creationId xmlns:p14="http://schemas.microsoft.com/office/powerpoint/2010/main" val="869432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ea9fd9f-4fc4-45f3-b363-30ace871f2b4">
      <Terms xmlns="http://schemas.microsoft.com/office/infopath/2007/PartnerControls"/>
    </lcf76f155ced4ddcb4097134ff3c332f>
    <TaxCatchAll xmlns="a21df388-7340-4b2c-8a2f-84ce4c6e42d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E44B53BE2F724E83648D9D0D3DA5AD" ma:contentTypeVersion="15" ma:contentTypeDescription="Create a new document." ma:contentTypeScope="" ma:versionID="1db1bb76929b1cb563c517bedf124b89">
  <xsd:schema xmlns:xsd="http://www.w3.org/2001/XMLSchema" xmlns:xs="http://www.w3.org/2001/XMLSchema" xmlns:p="http://schemas.microsoft.com/office/2006/metadata/properties" xmlns:ns2="4ea9fd9f-4fc4-45f3-b363-30ace871f2b4" xmlns:ns3="a21df388-7340-4b2c-8a2f-84ce4c6e42d0" targetNamespace="http://schemas.microsoft.com/office/2006/metadata/properties" ma:root="true" ma:fieldsID="3adf85455f03ea99bf132f460800937c" ns2:_="" ns3:_="">
    <xsd:import namespace="4ea9fd9f-4fc4-45f3-b363-30ace871f2b4"/>
    <xsd:import namespace="a21df388-7340-4b2c-8a2f-84ce4c6e42d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a9fd9f-4fc4-45f3-b363-30ace871f2b4"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430c590a-df70-42f5-a6a4-fbbf85afde9c"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21df388-7340-4b2c-8a2f-84ce4c6e42d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349ff9cc-e569-4b5b-9202-898c753810cc}" ma:internalName="TaxCatchAll" ma:showField="CatchAllData" ma:web="a21df388-7340-4b2c-8a2f-84ce4c6e42d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650CF4-261C-4AED-8CAF-8FB40850F75C}">
  <ds:schemaRefs>
    <ds:schemaRef ds:uri="http://schemas.microsoft.com/sharepoint/v3/contenttype/forms"/>
  </ds:schemaRefs>
</ds:datastoreItem>
</file>

<file path=customXml/itemProps2.xml><?xml version="1.0" encoding="utf-8"?>
<ds:datastoreItem xmlns:ds="http://schemas.openxmlformats.org/officeDocument/2006/customXml" ds:itemID="{5E01C1E8-9440-43C7-8E41-9AEE466AD11E}">
  <ds:schemaRefs>
    <ds:schemaRef ds:uri="http://schemas.microsoft.com/office/2006/metadata/properties"/>
    <ds:schemaRef ds:uri="http://schemas.microsoft.com/office/infopath/2007/PartnerControls"/>
    <ds:schemaRef ds:uri="4ea9fd9f-4fc4-45f3-b363-30ace871f2b4"/>
    <ds:schemaRef ds:uri="a21df388-7340-4b2c-8a2f-84ce4c6e42d0"/>
  </ds:schemaRefs>
</ds:datastoreItem>
</file>

<file path=customXml/itemProps3.xml><?xml version="1.0" encoding="utf-8"?>
<ds:datastoreItem xmlns:ds="http://schemas.openxmlformats.org/officeDocument/2006/customXml" ds:itemID="{210EC84A-AD19-4B68-A61F-4D2DD7BF02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a9fd9f-4fc4-45f3-b363-30ace871f2b4"/>
    <ds:schemaRef ds:uri="a21df388-7340-4b2c-8a2f-84ce4c6e42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Flow</Template>
  <TotalTime>2098</TotalTime>
  <Words>1327</Words>
  <Application>Microsoft Office PowerPoint</Application>
  <PresentationFormat>On-screen Show (4:3)</PresentationFormat>
  <Paragraphs>141</Paragraphs>
  <Slides>15</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Constantia</vt:lpstr>
      <vt:lpstr>Letter-join 4</vt:lpstr>
      <vt:lpstr>Wingdings</vt:lpstr>
      <vt:lpstr>Wingdings 2</vt:lpstr>
      <vt:lpstr>Flow</vt:lpstr>
      <vt:lpstr>Welcome to the Year 3 Parent 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Thomas Willingale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LKS2 parents’ information evening.</dc:title>
  <dc:creator>Mrs J Burgess</dc:creator>
  <cp:lastModifiedBy>Alka Patel</cp:lastModifiedBy>
  <cp:revision>205</cp:revision>
  <cp:lastPrinted>2019-09-16T16:11:06Z</cp:lastPrinted>
  <dcterms:created xsi:type="dcterms:W3CDTF">2016-08-30T15:07:48Z</dcterms:created>
  <dcterms:modified xsi:type="dcterms:W3CDTF">2024-09-10T07:21:03Z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0x0101002FE44B53BE2F724E83648D9D0D3DA5AD</vt:lpwstr>
  </property>
  <property fmtid="{D5CDD505-2E9C-101B-9397-08002B2CF9AE}" pid="3" name="MediaServiceImageTags">
    <vt:lpwstr/>
  </property>
</Properties>
</file>