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35D24-2D89-B265-C462-8B635E189644}" v="11" dt="2024-02-13T15:59:35.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imhe McClelland" userId="S::c.mcclelland@thomaswillingale.essex.sch.uk::a349a68e-87bc-42a3-903f-90d0f9c47c80" providerId="AD" clId="Web-{87835D24-2D89-B265-C462-8B635E189644}"/>
    <pc:docChg chg="modSld">
      <pc:chgData name="Caoimhe McClelland" userId="S::c.mcclelland@thomaswillingale.essex.sch.uk::a349a68e-87bc-42a3-903f-90d0f9c47c80" providerId="AD" clId="Web-{87835D24-2D89-B265-C462-8B635E189644}" dt="2024-02-13T15:59:35.289" v="8" actId="20577"/>
      <pc:docMkLst>
        <pc:docMk/>
      </pc:docMkLst>
      <pc:sldChg chg="modSp">
        <pc:chgData name="Caoimhe McClelland" userId="S::c.mcclelland@thomaswillingale.essex.sch.uk::a349a68e-87bc-42a3-903f-90d0f9c47c80" providerId="AD" clId="Web-{87835D24-2D89-B265-C462-8B635E189644}" dt="2024-02-13T15:59:35.289" v="8" actId="20577"/>
        <pc:sldMkLst>
          <pc:docMk/>
          <pc:sldMk cId="84948037" sldId="259"/>
        </pc:sldMkLst>
        <pc:spChg chg="mod">
          <ac:chgData name="Caoimhe McClelland" userId="S::c.mcclelland@thomaswillingale.essex.sch.uk::a349a68e-87bc-42a3-903f-90d0f9c47c80" providerId="AD" clId="Web-{87835D24-2D89-B265-C462-8B635E189644}" dt="2024-02-13T15:59:35.289" v="8" actId="20577"/>
          <ac:spMkLst>
            <pc:docMk/>
            <pc:sldMk cId="84948037"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2/13/2024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www.topmarks.co.uk/" TargetMode="External"/><Relationship Id="rId2" Type="http://schemas.openxmlformats.org/officeDocument/2006/relationships/image" Target="../media/image3.jf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www.timestables.co.uk/multiplication-tables-chec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4 Multiplication Tables check</a:t>
            </a:r>
          </a:p>
        </p:txBody>
      </p:sp>
      <p:sp>
        <p:nvSpPr>
          <p:cNvPr id="3" name="Subtitle 2"/>
          <p:cNvSpPr>
            <a:spLocks noGrp="1"/>
          </p:cNvSpPr>
          <p:nvPr>
            <p:ph type="subTitle" idx="1"/>
          </p:nvPr>
        </p:nvSpPr>
        <p:spPr/>
        <p:txBody>
          <a:bodyPr/>
          <a:lstStyle/>
          <a:p>
            <a:r>
              <a:rPr lang="en-GB" dirty="0"/>
              <a:t>Parent Workshop</a:t>
            </a:r>
          </a:p>
        </p:txBody>
      </p:sp>
    </p:spTree>
    <p:extLst>
      <p:ext uri="{BB962C8B-B14F-4D97-AF65-F5344CB8AC3E}">
        <p14:creationId xmlns:p14="http://schemas.microsoft.com/office/powerpoint/2010/main" val="386862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97" y="62851"/>
            <a:ext cx="8534400" cy="1507067"/>
          </a:xfrm>
        </p:spPr>
        <p:txBody>
          <a:bodyPr>
            <a:normAutofit/>
          </a:bodyPr>
          <a:lstStyle/>
          <a:p>
            <a:r>
              <a:rPr lang="en-GB" dirty="0"/>
              <a:t>How can you help at home?</a:t>
            </a:r>
            <a:br>
              <a:rPr lang="en-GB" dirty="0"/>
            </a:br>
            <a:endParaRPr lang="en-GB"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79" y="1569918"/>
            <a:ext cx="2442355" cy="1831766"/>
          </a:xfrm>
          <a:prstGeom prst="rect">
            <a:avLst/>
          </a:prstGeom>
        </p:spPr>
      </p:pic>
      <p:pic>
        <p:nvPicPr>
          <p:cNvPr id="6" name="Picture 5"/>
          <p:cNvPicPr>
            <a:picLocks noChangeAspect="1"/>
          </p:cNvPicPr>
          <p:nvPr/>
        </p:nvPicPr>
        <p:blipFill>
          <a:blip r:embed="rId3"/>
          <a:stretch>
            <a:fillRect/>
          </a:stretch>
        </p:blipFill>
        <p:spPr>
          <a:xfrm>
            <a:off x="751462" y="4110168"/>
            <a:ext cx="3663783" cy="2605163"/>
          </a:xfrm>
          <a:prstGeom prst="rect">
            <a:avLst/>
          </a:prstGeom>
        </p:spPr>
      </p:pic>
      <p:sp>
        <p:nvSpPr>
          <p:cNvPr id="7" name="TextBox 6"/>
          <p:cNvSpPr txBox="1"/>
          <p:nvPr/>
        </p:nvSpPr>
        <p:spPr>
          <a:xfrm>
            <a:off x="429462" y="3455899"/>
            <a:ext cx="2344587" cy="369332"/>
          </a:xfrm>
          <a:prstGeom prst="rect">
            <a:avLst/>
          </a:prstGeom>
          <a:noFill/>
        </p:spPr>
        <p:txBody>
          <a:bodyPr wrap="square" rtlCol="0">
            <a:spAutoFit/>
          </a:bodyPr>
          <a:lstStyle/>
          <a:p>
            <a:pPr algn="ctr"/>
            <a:r>
              <a:rPr lang="en-GB" dirty="0" err="1"/>
              <a:t>Soundcheck</a:t>
            </a:r>
            <a:endParaRPr lang="en-GB" dirty="0"/>
          </a:p>
        </p:txBody>
      </p:sp>
      <p:pic>
        <p:nvPicPr>
          <p:cNvPr id="8" name="Picture 7"/>
          <p:cNvPicPr>
            <a:picLocks noChangeAspect="1"/>
          </p:cNvPicPr>
          <p:nvPr/>
        </p:nvPicPr>
        <p:blipFill>
          <a:blip r:embed="rId4"/>
          <a:stretch>
            <a:fillRect/>
          </a:stretch>
        </p:blipFill>
        <p:spPr>
          <a:xfrm>
            <a:off x="4039774" y="1328378"/>
            <a:ext cx="2585312" cy="2425546"/>
          </a:xfrm>
          <a:prstGeom prst="rect">
            <a:avLst/>
          </a:prstGeom>
        </p:spPr>
      </p:pic>
      <p:pic>
        <p:nvPicPr>
          <p:cNvPr id="9" name="Picture 8"/>
          <p:cNvPicPr>
            <a:picLocks noChangeAspect="1"/>
          </p:cNvPicPr>
          <p:nvPr/>
        </p:nvPicPr>
        <p:blipFill>
          <a:blip r:embed="rId5"/>
          <a:stretch>
            <a:fillRect/>
          </a:stretch>
        </p:blipFill>
        <p:spPr>
          <a:xfrm>
            <a:off x="9001262" y="425075"/>
            <a:ext cx="2684864" cy="3400156"/>
          </a:xfrm>
          <a:prstGeom prst="rect">
            <a:avLst/>
          </a:prstGeom>
        </p:spPr>
      </p:pic>
      <p:pic>
        <p:nvPicPr>
          <p:cNvPr id="10" name="Picture 9"/>
          <p:cNvPicPr>
            <a:picLocks noChangeAspect="1"/>
          </p:cNvPicPr>
          <p:nvPr/>
        </p:nvPicPr>
        <p:blipFill>
          <a:blip r:embed="rId6"/>
          <a:stretch>
            <a:fillRect/>
          </a:stretch>
        </p:blipFill>
        <p:spPr>
          <a:xfrm>
            <a:off x="5479481" y="4304581"/>
            <a:ext cx="2063681" cy="714870"/>
          </a:xfrm>
          <a:prstGeom prst="rect">
            <a:avLst/>
          </a:prstGeom>
        </p:spPr>
      </p:pic>
      <p:sp>
        <p:nvSpPr>
          <p:cNvPr id="11" name="TextBox 10"/>
          <p:cNvSpPr txBox="1"/>
          <p:nvPr/>
        </p:nvSpPr>
        <p:spPr>
          <a:xfrm>
            <a:off x="5529532" y="5089585"/>
            <a:ext cx="2950234" cy="646331"/>
          </a:xfrm>
          <a:prstGeom prst="rect">
            <a:avLst/>
          </a:prstGeom>
          <a:noFill/>
        </p:spPr>
        <p:txBody>
          <a:bodyPr wrap="square" rtlCol="0">
            <a:spAutoFit/>
          </a:bodyPr>
          <a:lstStyle/>
          <a:p>
            <a:r>
              <a:rPr lang="en-GB" dirty="0">
                <a:hlinkClick r:id="rId7"/>
              </a:rPr>
              <a:t>www.topmarks.co.uk</a:t>
            </a:r>
            <a:endParaRPr lang="en-GB" dirty="0"/>
          </a:p>
          <a:p>
            <a:r>
              <a:rPr lang="en-GB" dirty="0"/>
              <a:t>Particularly Hit the Button</a:t>
            </a:r>
          </a:p>
        </p:txBody>
      </p:sp>
      <p:pic>
        <p:nvPicPr>
          <p:cNvPr id="12" name="Picture 11"/>
          <p:cNvPicPr>
            <a:picLocks noChangeAspect="1"/>
          </p:cNvPicPr>
          <p:nvPr/>
        </p:nvPicPr>
        <p:blipFill>
          <a:blip r:embed="rId8"/>
          <a:stretch>
            <a:fillRect/>
          </a:stretch>
        </p:blipFill>
        <p:spPr>
          <a:xfrm>
            <a:off x="9081631" y="5412750"/>
            <a:ext cx="2524125" cy="552450"/>
          </a:xfrm>
          <a:prstGeom prst="rect">
            <a:avLst/>
          </a:prstGeom>
        </p:spPr>
      </p:pic>
      <p:sp>
        <p:nvSpPr>
          <p:cNvPr id="13" name="TextBox 12"/>
          <p:cNvSpPr txBox="1"/>
          <p:nvPr/>
        </p:nvSpPr>
        <p:spPr>
          <a:xfrm>
            <a:off x="8246853" y="6116128"/>
            <a:ext cx="3439273" cy="646331"/>
          </a:xfrm>
          <a:prstGeom prst="rect">
            <a:avLst/>
          </a:prstGeom>
          <a:noFill/>
        </p:spPr>
        <p:txBody>
          <a:bodyPr wrap="square" rtlCol="0">
            <a:spAutoFit/>
          </a:bodyPr>
          <a:lstStyle/>
          <a:p>
            <a:r>
              <a:rPr lang="en-GB" dirty="0">
                <a:hlinkClick r:id="rId9"/>
              </a:rPr>
              <a:t>www.timestables.co.uk/multiplication-tables-check/</a:t>
            </a:r>
            <a:r>
              <a:rPr lang="en-GB" dirty="0"/>
              <a:t> </a:t>
            </a:r>
          </a:p>
        </p:txBody>
      </p:sp>
    </p:spTree>
    <p:extLst>
      <p:ext uri="{BB962C8B-B14F-4D97-AF65-F5344CB8AC3E}">
        <p14:creationId xmlns:p14="http://schemas.microsoft.com/office/powerpoint/2010/main" val="291972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GB" dirty="0"/>
              <a:t>Curriculum Expectations</a:t>
            </a:r>
          </a:p>
        </p:txBody>
      </p:sp>
      <p:sp>
        <p:nvSpPr>
          <p:cNvPr id="3" name="Content Placeholder 2"/>
          <p:cNvSpPr>
            <a:spLocks noGrp="1"/>
          </p:cNvSpPr>
          <p:nvPr>
            <p:ph idx="1"/>
          </p:nvPr>
        </p:nvSpPr>
        <p:spPr>
          <a:xfrm>
            <a:off x="684212" y="2531853"/>
            <a:ext cx="8534400" cy="3615267"/>
          </a:xfrm>
        </p:spPr>
        <p:txBody>
          <a:bodyPr>
            <a:normAutofit/>
          </a:bodyPr>
          <a:lstStyle/>
          <a:p>
            <a:pPr marL="0" indent="0">
              <a:buNone/>
            </a:pPr>
            <a:r>
              <a:rPr lang="en-GB" sz="4000" dirty="0"/>
              <a:t>Under the National Curriculum, it is expected that children know all of their times tables up to 12 x 12 by the end of Year 4.</a:t>
            </a:r>
          </a:p>
        </p:txBody>
      </p:sp>
      <p:pic>
        <p:nvPicPr>
          <p:cNvPr id="4" name="Picture 3"/>
          <p:cNvPicPr>
            <a:picLocks noChangeAspect="1"/>
          </p:cNvPicPr>
          <p:nvPr/>
        </p:nvPicPr>
        <p:blipFill>
          <a:blip r:embed="rId2"/>
          <a:stretch>
            <a:fillRect/>
          </a:stretch>
        </p:blipFill>
        <p:spPr>
          <a:xfrm>
            <a:off x="8473306" y="118587"/>
            <a:ext cx="3595049" cy="2495216"/>
          </a:xfrm>
          <a:prstGeom prst="rect">
            <a:avLst/>
          </a:prstGeom>
        </p:spPr>
      </p:pic>
    </p:spTree>
    <p:extLst>
      <p:ext uri="{BB962C8B-B14F-4D97-AF65-F5344CB8AC3E}">
        <p14:creationId xmlns:p14="http://schemas.microsoft.com/office/powerpoint/2010/main" val="179502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GB" dirty="0"/>
              <a:t>Multiplication tables check</a:t>
            </a:r>
          </a:p>
        </p:txBody>
      </p:sp>
      <p:sp>
        <p:nvSpPr>
          <p:cNvPr id="3" name="Content Placeholder 2"/>
          <p:cNvSpPr>
            <a:spLocks noGrp="1"/>
          </p:cNvSpPr>
          <p:nvPr>
            <p:ph idx="1"/>
          </p:nvPr>
        </p:nvSpPr>
        <p:spPr>
          <a:xfrm>
            <a:off x="684212" y="2523226"/>
            <a:ext cx="8534400" cy="3615267"/>
          </a:xfrm>
        </p:spPr>
        <p:txBody>
          <a:bodyPr/>
          <a:lstStyle/>
          <a:p>
            <a:pPr marL="0" indent="0">
              <a:buNone/>
            </a:pPr>
            <a:r>
              <a:rPr lang="en-GB" dirty="0"/>
              <a:t>Officially announced by the Department of Education in September 2017. The first year that the Multiplication Check was due to take place was Summer 2020 but this was delayed due to Covid related school closures. </a:t>
            </a:r>
          </a:p>
          <a:p>
            <a:pPr marL="0" indent="0">
              <a:buNone/>
            </a:pPr>
            <a:r>
              <a:rPr lang="en-GB" dirty="0"/>
              <a:t>The first official check was Summer 2022.</a:t>
            </a:r>
          </a:p>
          <a:p>
            <a:pPr marL="0" indent="0">
              <a:buNone/>
            </a:pPr>
            <a:endParaRPr lang="en-GB" dirty="0"/>
          </a:p>
          <a:p>
            <a:pPr marL="0" indent="0">
              <a:buNone/>
            </a:pPr>
            <a:r>
              <a:rPr lang="en-GB" dirty="0"/>
              <a:t>The check is a statutory requirement for all state maintained schools and academies.</a:t>
            </a:r>
          </a:p>
        </p:txBody>
      </p:sp>
    </p:spTree>
    <p:extLst>
      <p:ext uri="{BB962C8B-B14F-4D97-AF65-F5344CB8AC3E}">
        <p14:creationId xmlns:p14="http://schemas.microsoft.com/office/powerpoint/2010/main" val="271391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9253418" cy="1507067"/>
          </a:xfrm>
        </p:spPr>
        <p:txBody>
          <a:bodyPr/>
          <a:lstStyle/>
          <a:p>
            <a:r>
              <a:rPr lang="en-GB" dirty="0"/>
              <a:t>When will the MTC be administered?</a:t>
            </a:r>
          </a:p>
        </p:txBody>
      </p:sp>
      <p:sp>
        <p:nvSpPr>
          <p:cNvPr id="3" name="Content Placeholder 2"/>
          <p:cNvSpPr>
            <a:spLocks noGrp="1"/>
          </p:cNvSpPr>
          <p:nvPr>
            <p:ph idx="1"/>
          </p:nvPr>
        </p:nvSpPr>
        <p:spPr>
          <a:xfrm>
            <a:off x="684212" y="2192867"/>
            <a:ext cx="8534400" cy="3615267"/>
          </a:xfrm>
        </p:spPr>
        <p:txBody>
          <a:bodyPr>
            <a:normAutofit/>
          </a:bodyPr>
          <a:lstStyle/>
          <a:p>
            <a:pPr marL="0" indent="0">
              <a:buNone/>
            </a:pPr>
            <a:r>
              <a:rPr lang="en-GB" sz="2400" dirty="0"/>
              <a:t>The check window opens on </a:t>
            </a:r>
            <a:r>
              <a:rPr lang="en-GB" sz="2400" dirty="0">
                <a:solidFill>
                  <a:srgbClr val="FF0000"/>
                </a:solidFill>
              </a:rPr>
              <a:t>Monday 3rd June </a:t>
            </a:r>
            <a:r>
              <a:rPr lang="en-GB" sz="2400" dirty="0"/>
              <a:t>for a 2-week period. </a:t>
            </a:r>
          </a:p>
          <a:p>
            <a:pPr marL="0" indent="0">
              <a:buNone/>
            </a:pPr>
            <a:endParaRPr lang="en-GB" sz="2400" dirty="0"/>
          </a:p>
          <a:p>
            <a:pPr marL="0" indent="0">
              <a:buNone/>
            </a:pPr>
            <a:r>
              <a:rPr lang="en-GB" sz="2400" dirty="0"/>
              <a:t>All pupils must complete the check in this 2 week period. </a:t>
            </a:r>
          </a:p>
        </p:txBody>
      </p:sp>
    </p:spTree>
    <p:extLst>
      <p:ext uri="{BB962C8B-B14F-4D97-AF65-F5344CB8AC3E}">
        <p14:creationId xmlns:p14="http://schemas.microsoft.com/office/powerpoint/2010/main" val="8494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13275"/>
            <a:ext cx="8534400" cy="1507067"/>
          </a:xfrm>
        </p:spPr>
        <p:txBody>
          <a:bodyPr/>
          <a:lstStyle/>
          <a:p>
            <a:r>
              <a:rPr lang="en-GB" dirty="0"/>
              <a:t>How Will Scores be Used?</a:t>
            </a:r>
          </a:p>
        </p:txBody>
      </p:sp>
      <p:sp>
        <p:nvSpPr>
          <p:cNvPr id="3" name="Content Placeholder 2"/>
          <p:cNvSpPr>
            <a:spLocks noGrp="1"/>
          </p:cNvSpPr>
          <p:nvPr>
            <p:ph idx="1"/>
          </p:nvPr>
        </p:nvSpPr>
        <p:spPr>
          <a:xfrm>
            <a:off x="684212" y="2471468"/>
            <a:ext cx="8534400" cy="3615267"/>
          </a:xfrm>
        </p:spPr>
        <p:txBody>
          <a:bodyPr>
            <a:normAutofit/>
          </a:bodyPr>
          <a:lstStyle/>
          <a:p>
            <a:pPr marL="0" indent="0">
              <a:buNone/>
            </a:pPr>
            <a:r>
              <a:rPr lang="en-GB" sz="2400" dirty="0"/>
              <a:t>School-level and individual pupil results will be made available to schools. This will be used to allow schools to provide additional support to pupils who require it. </a:t>
            </a:r>
          </a:p>
          <a:p>
            <a:pPr marL="0" indent="0">
              <a:buNone/>
            </a:pPr>
            <a:endParaRPr lang="en-GB" sz="2400" dirty="0"/>
          </a:p>
          <a:p>
            <a:pPr marL="0" indent="0">
              <a:buNone/>
            </a:pPr>
            <a:r>
              <a:rPr lang="en-GB" sz="2400" dirty="0"/>
              <a:t>School-level results will be made available to selected users, e.g. Ofsted and the </a:t>
            </a:r>
            <a:r>
              <a:rPr lang="en-GB" sz="2400" dirty="0" err="1"/>
              <a:t>DfE</a:t>
            </a:r>
            <a:r>
              <a:rPr lang="en-GB" sz="2400" dirty="0"/>
              <a:t> in order to track standards over time.</a:t>
            </a:r>
          </a:p>
        </p:txBody>
      </p:sp>
    </p:spTree>
    <p:extLst>
      <p:ext uri="{BB962C8B-B14F-4D97-AF65-F5344CB8AC3E}">
        <p14:creationId xmlns:p14="http://schemas.microsoft.com/office/powerpoint/2010/main" val="28150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378" y="685800"/>
            <a:ext cx="8534400" cy="1507067"/>
          </a:xfrm>
        </p:spPr>
        <p:txBody>
          <a:bodyPr/>
          <a:lstStyle/>
          <a:p>
            <a:r>
              <a:rPr lang="en-GB" dirty="0"/>
              <a:t>How are the children tested?</a:t>
            </a:r>
          </a:p>
        </p:txBody>
      </p:sp>
      <p:sp>
        <p:nvSpPr>
          <p:cNvPr id="3" name="Content Placeholder 2"/>
          <p:cNvSpPr>
            <a:spLocks noGrp="1"/>
          </p:cNvSpPr>
          <p:nvPr>
            <p:ph idx="1"/>
          </p:nvPr>
        </p:nvSpPr>
        <p:spPr>
          <a:xfrm>
            <a:off x="934378" y="2009956"/>
            <a:ext cx="8534400" cy="3956010"/>
          </a:xfrm>
        </p:spPr>
        <p:txBody>
          <a:bodyPr/>
          <a:lstStyle/>
          <a:p>
            <a:pPr marL="0" indent="0">
              <a:buNone/>
            </a:pPr>
            <a:r>
              <a:rPr lang="en-GB" dirty="0"/>
              <a:t>Children will be tested using an on-screen check, where they will have to answer multiplication questions against the clock. </a:t>
            </a:r>
          </a:p>
          <a:p>
            <a:pPr marL="0" indent="0">
              <a:buNone/>
            </a:pPr>
            <a:r>
              <a:rPr lang="en-GB" dirty="0"/>
              <a:t>Materials that could provide children with answers will be removed from rooms where the check is to be administered. </a:t>
            </a:r>
          </a:p>
          <a:p>
            <a:pPr marL="0" indent="0">
              <a:buNone/>
            </a:pPr>
            <a:r>
              <a:rPr lang="en-GB" dirty="0"/>
              <a:t>The test will last no longer than 5 minutes, and is similar in format to the soundcheck assessments on TT Rockstars. </a:t>
            </a:r>
          </a:p>
          <a:p>
            <a:pPr marL="0" indent="0">
              <a:buNone/>
            </a:pPr>
            <a:r>
              <a:rPr lang="en-GB" dirty="0"/>
              <a:t>It will be automatically scored, and results will be available in July</a:t>
            </a:r>
          </a:p>
        </p:txBody>
      </p:sp>
    </p:spTree>
    <p:extLst>
      <p:ext uri="{BB962C8B-B14F-4D97-AF65-F5344CB8AC3E}">
        <p14:creationId xmlns:p14="http://schemas.microsoft.com/office/powerpoint/2010/main" val="89290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356" y="685800"/>
            <a:ext cx="10124686" cy="1507067"/>
          </a:xfrm>
        </p:spPr>
        <p:txBody>
          <a:bodyPr/>
          <a:lstStyle/>
          <a:p>
            <a:r>
              <a:rPr lang="en-GB" dirty="0"/>
              <a:t>What does the assessment look like?</a:t>
            </a:r>
          </a:p>
        </p:txBody>
      </p:sp>
      <p:sp>
        <p:nvSpPr>
          <p:cNvPr id="3" name="Content Placeholder 2"/>
          <p:cNvSpPr>
            <a:spLocks noGrp="1"/>
          </p:cNvSpPr>
          <p:nvPr>
            <p:ph idx="1"/>
          </p:nvPr>
        </p:nvSpPr>
        <p:spPr>
          <a:xfrm>
            <a:off x="796356" y="1889185"/>
            <a:ext cx="8534400" cy="4701396"/>
          </a:xfrm>
        </p:spPr>
        <p:txBody>
          <a:bodyPr>
            <a:normAutofit/>
          </a:bodyPr>
          <a:lstStyle/>
          <a:p>
            <a:pPr marL="0" indent="0">
              <a:buNone/>
            </a:pPr>
            <a:r>
              <a:rPr lang="en-GB" sz="2400" dirty="0"/>
              <a:t>Children will have 6 seconds to answer each question in a series of 25 questions. </a:t>
            </a:r>
          </a:p>
          <a:p>
            <a:pPr marL="0" indent="0">
              <a:buNone/>
            </a:pPr>
            <a:r>
              <a:rPr lang="en-GB" sz="2400" dirty="0"/>
              <a:t>This allows pupils the time required to demonstrate their quick recall of multiplication tables, whilst limiting pupils’ ability to work out answers to the questions. </a:t>
            </a:r>
          </a:p>
          <a:p>
            <a:pPr marL="0" indent="0">
              <a:buNone/>
            </a:pPr>
            <a:r>
              <a:rPr lang="en-GB" sz="2400" dirty="0"/>
              <a:t>Each question will be worth one mark and will be presented in the format …… x ……. = ……..</a:t>
            </a:r>
          </a:p>
          <a:p>
            <a:pPr marL="0" indent="0">
              <a:buNone/>
            </a:pPr>
            <a:r>
              <a:rPr lang="en-GB" sz="2400" dirty="0"/>
              <a:t>Once an answer has been inputted there will be a 3 second pause before the next question is shown. </a:t>
            </a:r>
          </a:p>
        </p:txBody>
      </p:sp>
    </p:spTree>
    <p:extLst>
      <p:ext uri="{BB962C8B-B14F-4D97-AF65-F5344CB8AC3E}">
        <p14:creationId xmlns:p14="http://schemas.microsoft.com/office/powerpoint/2010/main" val="90364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a:t>The expectation is that pupils should be able to get all 25 questions correct given the time allowed.</a:t>
            </a:r>
          </a:p>
          <a:p>
            <a:endParaRPr lang="en-GB" sz="2400" dirty="0"/>
          </a:p>
          <a:p>
            <a:pPr marL="0" indent="0">
              <a:buNone/>
            </a:pPr>
            <a:r>
              <a:rPr lang="en-GB" sz="2400" dirty="0"/>
              <a:t>Children will be given the opportunity to practise answering questions in this format before the official check begins both on TT Rockstars and in practice tests available for 1 week prior to the tests themselves.</a:t>
            </a:r>
          </a:p>
        </p:txBody>
      </p:sp>
      <p:pic>
        <p:nvPicPr>
          <p:cNvPr id="4" name="Picture 3"/>
          <p:cNvPicPr>
            <a:picLocks noChangeAspect="1"/>
          </p:cNvPicPr>
          <p:nvPr/>
        </p:nvPicPr>
        <p:blipFill>
          <a:blip r:embed="rId2"/>
          <a:stretch>
            <a:fillRect/>
          </a:stretch>
        </p:blipFill>
        <p:spPr>
          <a:xfrm>
            <a:off x="6983532" y="4008875"/>
            <a:ext cx="5093449" cy="2688008"/>
          </a:xfrm>
          <a:prstGeom prst="rect">
            <a:avLst/>
          </a:prstGeom>
        </p:spPr>
      </p:pic>
    </p:spTree>
    <p:extLst>
      <p:ext uri="{BB962C8B-B14F-4D97-AF65-F5344CB8AC3E}">
        <p14:creationId xmlns:p14="http://schemas.microsoft.com/office/powerpoint/2010/main" val="376975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082615"/>
          </a:xfrm>
        </p:spPr>
        <p:txBody>
          <a:bodyPr/>
          <a:lstStyle/>
          <a:p>
            <a:r>
              <a:rPr lang="en-GB" dirty="0"/>
              <a:t>What is in the test?</a:t>
            </a:r>
          </a:p>
        </p:txBody>
      </p:sp>
      <p:sp>
        <p:nvSpPr>
          <p:cNvPr id="3" name="Content Placeholder 2"/>
          <p:cNvSpPr>
            <a:spLocks noGrp="1"/>
          </p:cNvSpPr>
          <p:nvPr>
            <p:ph idx="1"/>
          </p:nvPr>
        </p:nvSpPr>
        <p:spPr>
          <a:xfrm>
            <a:off x="684212" y="2333445"/>
            <a:ext cx="8534400" cy="3615267"/>
          </a:xfrm>
        </p:spPr>
        <p:txBody>
          <a:bodyPr>
            <a:noAutofit/>
          </a:bodyPr>
          <a:lstStyle/>
          <a:p>
            <a:pPr marL="0" indent="0">
              <a:buNone/>
            </a:pPr>
            <a:r>
              <a:rPr lang="en-GB" sz="2800" dirty="0"/>
              <a:t>Questions will be selected from the 121 number facts that make up the multiplication tables from 2 to 12, with a particular focus on the 6,7,8,9 and 12 times tables, as they are considered to be the most challenging. </a:t>
            </a:r>
          </a:p>
          <a:p>
            <a:pPr marL="0" indent="0">
              <a:buNone/>
            </a:pPr>
            <a:r>
              <a:rPr lang="en-GB" sz="2800" dirty="0"/>
              <a:t>It is expected that each question will only appear once in any 25-question series and children won’t be asked to answer reversals of questions (switchers) as part of the check.</a:t>
            </a:r>
          </a:p>
        </p:txBody>
      </p:sp>
    </p:spTree>
    <p:extLst>
      <p:ext uri="{BB962C8B-B14F-4D97-AF65-F5344CB8AC3E}">
        <p14:creationId xmlns:p14="http://schemas.microsoft.com/office/powerpoint/2010/main" val="37504624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E44B53BE2F724E83648D9D0D3DA5AD" ma:contentTypeVersion="15" ma:contentTypeDescription="Create a new document." ma:contentTypeScope="" ma:versionID="1db1bb76929b1cb563c517bedf124b89">
  <xsd:schema xmlns:xsd="http://www.w3.org/2001/XMLSchema" xmlns:xs="http://www.w3.org/2001/XMLSchema" xmlns:p="http://schemas.microsoft.com/office/2006/metadata/properties" xmlns:ns2="4ea9fd9f-4fc4-45f3-b363-30ace871f2b4" xmlns:ns3="a21df388-7340-4b2c-8a2f-84ce4c6e42d0" targetNamespace="http://schemas.microsoft.com/office/2006/metadata/properties" ma:root="true" ma:fieldsID="3adf85455f03ea99bf132f460800937c" ns2:_="" ns3:_="">
    <xsd:import namespace="4ea9fd9f-4fc4-45f3-b363-30ace871f2b4"/>
    <xsd:import namespace="a21df388-7340-4b2c-8a2f-84ce4c6e42d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9fd9f-4fc4-45f3-b363-30ace871f2b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430c590a-df70-42f5-a6a4-fbbf85afde9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1df388-7340-4b2c-8a2f-84ce4c6e42d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49ff9cc-e569-4b5b-9202-898c753810cc}" ma:internalName="TaxCatchAll" ma:showField="CatchAllData" ma:web="a21df388-7340-4b2c-8a2f-84ce4c6e42d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a9fd9f-4fc4-45f3-b363-30ace871f2b4">
      <Terms xmlns="http://schemas.microsoft.com/office/infopath/2007/PartnerControls"/>
    </lcf76f155ced4ddcb4097134ff3c332f>
    <TaxCatchAll xmlns="a21df388-7340-4b2c-8a2f-84ce4c6e42d0" xsi:nil="true"/>
  </documentManagement>
</p:properties>
</file>

<file path=customXml/itemProps1.xml><?xml version="1.0" encoding="utf-8"?>
<ds:datastoreItem xmlns:ds="http://schemas.openxmlformats.org/officeDocument/2006/customXml" ds:itemID="{D4DE9B1C-FAD6-42F6-8939-23A279DAF4FD}">
  <ds:schemaRefs>
    <ds:schemaRef ds:uri="http://schemas.microsoft.com/sharepoint/v3/contenttype/forms"/>
  </ds:schemaRefs>
</ds:datastoreItem>
</file>

<file path=customXml/itemProps2.xml><?xml version="1.0" encoding="utf-8"?>
<ds:datastoreItem xmlns:ds="http://schemas.openxmlformats.org/officeDocument/2006/customXml" ds:itemID="{1393C166-DDE8-4743-AE65-7A85993F5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9fd9f-4fc4-45f3-b363-30ace871f2b4"/>
    <ds:schemaRef ds:uri="a21df388-7340-4b2c-8a2f-84ce4c6e42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BB1B3F-F5B0-4711-86F9-93CC545C2A1F}">
  <ds:schemaRefs>
    <ds:schemaRef ds:uri="http://schemas.microsoft.com/office/2006/metadata/properties"/>
    <ds:schemaRef ds:uri="http://schemas.microsoft.com/office/infopath/2007/PartnerControls"/>
    <ds:schemaRef ds:uri="4ea9fd9f-4fc4-45f3-b363-30ace871f2b4"/>
    <ds:schemaRef ds:uri="a21df388-7340-4b2c-8a2f-84ce4c6e42d0"/>
  </ds:schemaRefs>
</ds:datastoreItem>
</file>

<file path=docProps/app.xml><?xml version="1.0" encoding="utf-8"?>
<Properties xmlns="http://schemas.openxmlformats.org/officeDocument/2006/extended-properties" xmlns:vt="http://schemas.openxmlformats.org/officeDocument/2006/docPropsVTypes">
  <Template>Slice</Template>
  <TotalTime>1031</TotalTime>
  <Words>543</Words>
  <Application>Microsoft Office PowerPoint</Application>
  <PresentationFormat>Widescreen</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Slice</vt:lpstr>
      <vt:lpstr>Year 4 Multiplication Tables check</vt:lpstr>
      <vt:lpstr>Curriculum Expectations</vt:lpstr>
      <vt:lpstr>Multiplication tables check</vt:lpstr>
      <vt:lpstr>When will the MTC be administered?</vt:lpstr>
      <vt:lpstr>How Will Scores be Used?</vt:lpstr>
      <vt:lpstr>How are the children tested?</vt:lpstr>
      <vt:lpstr>What does the assessment look like?</vt:lpstr>
      <vt:lpstr>PowerPoint Presentation</vt:lpstr>
      <vt:lpstr>What is in the test?</vt:lpstr>
      <vt:lpstr>How can you help at home? </vt:lpstr>
    </vt:vector>
  </TitlesOfParts>
  <Company>Integra Schools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Multiplication Tables check</dc:title>
  <dc:creator>Sally Cornelius</dc:creator>
  <cp:lastModifiedBy>Georgia Marsh</cp:lastModifiedBy>
  <cp:revision>22</cp:revision>
  <dcterms:created xsi:type="dcterms:W3CDTF">2022-01-18T17:34:49Z</dcterms:created>
  <dcterms:modified xsi:type="dcterms:W3CDTF">2024-02-13T15:59:35Z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0x0101002FE44B53BE2F724E83648D9D0D3DA5AD</vt:lpwstr>
  </property>
  <property fmtid="{D5CDD505-2E9C-101B-9397-08002B2CF9AE}" pid="3" name="MediaServiceImageTags">
    <vt:lpwstr/>
  </property>
</Properties>
</file>