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9"/>
  </p:notesMasterIdLst>
  <p:handoutMasterIdLst>
    <p:handoutMasterId r:id="rId20"/>
  </p:handoutMasterIdLst>
  <p:sldIdLst>
    <p:sldId id="256" r:id="rId2"/>
    <p:sldId id="272" r:id="rId3"/>
    <p:sldId id="273" r:id="rId4"/>
    <p:sldId id="263" r:id="rId5"/>
    <p:sldId id="283" r:id="rId6"/>
    <p:sldId id="257" r:id="rId7"/>
    <p:sldId id="259" r:id="rId8"/>
    <p:sldId id="260" r:id="rId9"/>
    <p:sldId id="261" r:id="rId10"/>
    <p:sldId id="275" r:id="rId11"/>
    <p:sldId id="282" r:id="rId12"/>
    <p:sldId id="274" r:id="rId13"/>
    <p:sldId id="279" r:id="rId14"/>
    <p:sldId id="281" r:id="rId15"/>
    <p:sldId id="276" r:id="rId16"/>
    <p:sldId id="284" r:id="rId17"/>
    <p:sldId id="277" r:id="rId18"/>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471DD2-1D33-4958-A024-828A0600C0F1}" v="6" dt="2024-09-11T14:10:15.2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4604" autoAdjust="0"/>
  </p:normalViewPr>
  <p:slideViewPr>
    <p:cSldViewPr>
      <p:cViewPr varScale="1">
        <p:scale>
          <a:sx n="105" d="100"/>
          <a:sy n="105" d="100"/>
        </p:scale>
        <p:origin x="1788" y="114"/>
      </p:cViewPr>
      <p:guideLst>
        <p:guide orient="horz" pos="2160"/>
        <p:guide pos="2880"/>
      </p:guideLst>
    </p:cSldViewPr>
  </p:slideViewPr>
  <p:outlineViewPr>
    <p:cViewPr>
      <p:scale>
        <a:sx n="33" d="100"/>
        <a:sy n="33" d="100"/>
      </p:scale>
      <p:origin x="0" y="37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665" cy="49800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6866" y="0"/>
            <a:ext cx="2890665" cy="498008"/>
          </a:xfrm>
          <a:prstGeom prst="rect">
            <a:avLst/>
          </a:prstGeom>
        </p:spPr>
        <p:txBody>
          <a:bodyPr vert="horz" lIns="91440" tIns="45720" rIns="91440" bIns="45720" rtlCol="0"/>
          <a:lstStyle>
            <a:lvl1pPr algn="r">
              <a:defRPr sz="1200"/>
            </a:lvl1pPr>
          </a:lstStyle>
          <a:p>
            <a:fld id="{3F0016EA-632E-4938-8FD7-B7ED7B2F2D31}" type="datetimeFigureOut">
              <a:rPr lang="en-GB" smtClean="0"/>
              <a:t>02/10/2024</a:t>
            </a:fld>
            <a:endParaRPr lang="en-GB"/>
          </a:p>
        </p:txBody>
      </p:sp>
      <p:sp>
        <p:nvSpPr>
          <p:cNvPr id="4" name="Footer Placeholder 3"/>
          <p:cNvSpPr>
            <a:spLocks noGrp="1"/>
          </p:cNvSpPr>
          <p:nvPr>
            <p:ph type="ftr" sz="quarter" idx="2"/>
          </p:nvPr>
        </p:nvSpPr>
        <p:spPr>
          <a:xfrm>
            <a:off x="0" y="9428630"/>
            <a:ext cx="2890665" cy="49800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6866" y="9428630"/>
            <a:ext cx="2890665" cy="498008"/>
          </a:xfrm>
          <a:prstGeom prst="rect">
            <a:avLst/>
          </a:prstGeom>
        </p:spPr>
        <p:txBody>
          <a:bodyPr vert="horz" lIns="91440" tIns="45720" rIns="91440" bIns="45720" rtlCol="0" anchor="b"/>
          <a:lstStyle>
            <a:lvl1pPr algn="r">
              <a:defRPr sz="1200"/>
            </a:lvl1pPr>
          </a:lstStyle>
          <a:p>
            <a:fld id="{6FBFCAEC-B8BA-48ED-B8DA-FA93E749FF33}" type="slidenum">
              <a:rPr lang="en-GB" smtClean="0"/>
              <a:t>‹#›</a:t>
            </a:fld>
            <a:endParaRPr lang="en-GB"/>
          </a:p>
        </p:txBody>
      </p:sp>
    </p:spTree>
    <p:extLst>
      <p:ext uri="{BB962C8B-B14F-4D97-AF65-F5344CB8AC3E}">
        <p14:creationId xmlns:p14="http://schemas.microsoft.com/office/powerpoint/2010/main" val="9426436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665" cy="49800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6866" y="0"/>
            <a:ext cx="2890665" cy="498008"/>
          </a:xfrm>
          <a:prstGeom prst="rect">
            <a:avLst/>
          </a:prstGeom>
        </p:spPr>
        <p:txBody>
          <a:bodyPr vert="horz" lIns="91440" tIns="45720" rIns="91440" bIns="45720" rtlCol="0"/>
          <a:lstStyle>
            <a:lvl1pPr algn="r">
              <a:defRPr sz="1200"/>
            </a:lvl1pPr>
          </a:lstStyle>
          <a:p>
            <a:fld id="{008975CA-6982-4A84-8919-76B3B2B304EF}" type="datetimeFigureOut">
              <a:rPr lang="en-GB" smtClean="0"/>
              <a:t>02/10/2024</a:t>
            </a:fld>
            <a:endParaRPr lang="en-GB"/>
          </a:p>
        </p:txBody>
      </p:sp>
      <p:sp>
        <p:nvSpPr>
          <p:cNvPr id="4" name="Slide Image Placeholder 3"/>
          <p:cNvSpPr>
            <a:spLocks noGrp="1" noRot="1" noChangeAspect="1"/>
          </p:cNvSpPr>
          <p:nvPr>
            <p:ph type="sldImg" idx="2"/>
          </p:nvPr>
        </p:nvSpPr>
        <p:spPr>
          <a:xfrm>
            <a:off x="1101725" y="1239838"/>
            <a:ext cx="4465638" cy="335121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598" y="4777365"/>
            <a:ext cx="5335893" cy="390904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630"/>
            <a:ext cx="2890665" cy="49800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6866" y="9428630"/>
            <a:ext cx="2890665" cy="498008"/>
          </a:xfrm>
          <a:prstGeom prst="rect">
            <a:avLst/>
          </a:prstGeom>
        </p:spPr>
        <p:txBody>
          <a:bodyPr vert="horz" lIns="91440" tIns="45720" rIns="91440" bIns="45720" rtlCol="0" anchor="b"/>
          <a:lstStyle>
            <a:lvl1pPr algn="r">
              <a:defRPr sz="1200"/>
            </a:lvl1pPr>
          </a:lstStyle>
          <a:p>
            <a:fld id="{AD68BAB2-905A-4795-904B-76A1C22D26AC}" type="slidenum">
              <a:rPr lang="en-GB" smtClean="0"/>
              <a:t>‹#›</a:t>
            </a:fld>
            <a:endParaRPr lang="en-GB"/>
          </a:p>
        </p:txBody>
      </p:sp>
    </p:spTree>
    <p:extLst>
      <p:ext uri="{BB962C8B-B14F-4D97-AF65-F5344CB8AC3E}">
        <p14:creationId xmlns:p14="http://schemas.microsoft.com/office/powerpoint/2010/main" val="3399016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68BAB2-905A-4795-904B-76A1C22D26AC}" type="slidenum">
              <a:rPr lang="en-GB" smtClean="0"/>
              <a:t>1</a:t>
            </a:fld>
            <a:endParaRPr lang="en-GB"/>
          </a:p>
        </p:txBody>
      </p:sp>
    </p:spTree>
    <p:extLst>
      <p:ext uri="{BB962C8B-B14F-4D97-AF65-F5344CB8AC3E}">
        <p14:creationId xmlns:p14="http://schemas.microsoft.com/office/powerpoint/2010/main" val="130539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76D56EC-53AF-42E6-9D08-2DC24B237B8F}" type="datetimeFigureOut">
              <a:rPr lang="en-US" smtClean="0"/>
              <a:pPr/>
              <a:t>10/2/2024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D483379-9D12-4B2A-BFE8-8DF705A7B4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6D56EC-53AF-42E6-9D08-2DC24B237B8F}" type="datetimeFigureOut">
              <a:rPr lang="en-US" smtClean="0"/>
              <a:pPr/>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3379-9D12-4B2A-BFE8-8DF705A7B4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6D56EC-53AF-42E6-9D08-2DC24B237B8F}" type="datetimeFigureOut">
              <a:rPr lang="en-US" smtClean="0"/>
              <a:pPr/>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3379-9D12-4B2A-BFE8-8DF705A7B4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6D56EC-53AF-42E6-9D08-2DC24B237B8F}" type="datetimeFigureOut">
              <a:rPr lang="en-US" smtClean="0"/>
              <a:pPr/>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3379-9D12-4B2A-BFE8-8DF705A7B41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6D56EC-53AF-42E6-9D08-2DC24B237B8F}" type="datetimeFigureOut">
              <a:rPr lang="en-US" smtClean="0"/>
              <a:pPr/>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3379-9D12-4B2A-BFE8-8DF705A7B4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6D56EC-53AF-42E6-9D08-2DC24B237B8F}" type="datetimeFigureOut">
              <a:rPr lang="en-US" smtClean="0"/>
              <a:pPr/>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483379-9D12-4B2A-BFE8-8DF705A7B41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6D56EC-53AF-42E6-9D08-2DC24B237B8F}" type="datetimeFigureOut">
              <a:rPr lang="en-US" smtClean="0"/>
              <a:pPr/>
              <a:t>10/2/2024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483379-9D12-4B2A-BFE8-8DF705A7B41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76D56EC-53AF-42E6-9D08-2DC24B237B8F}" type="datetimeFigureOut">
              <a:rPr lang="en-US" smtClean="0"/>
              <a:pPr/>
              <a:t>10/2/2024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483379-9D12-4B2A-BFE8-8DF705A7B41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D56EC-53AF-42E6-9D08-2DC24B237B8F}" type="datetimeFigureOut">
              <a:rPr lang="en-US" smtClean="0"/>
              <a:pPr/>
              <a:t>10/2/2024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483379-9D12-4B2A-BFE8-8DF705A7B4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6D56EC-53AF-42E6-9D08-2DC24B237B8F}" type="datetimeFigureOut">
              <a:rPr lang="en-US" smtClean="0"/>
              <a:pPr/>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483379-9D12-4B2A-BFE8-8DF705A7B41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76D56EC-53AF-42E6-9D08-2DC24B237B8F}" type="datetimeFigureOut">
              <a:rPr lang="en-US" smtClean="0"/>
              <a:pPr/>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D483379-9D12-4B2A-BFE8-8DF705A7B41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76D56EC-53AF-42E6-9D08-2DC24B237B8F}" type="datetimeFigureOut">
              <a:rPr lang="en-US" smtClean="0"/>
              <a:pPr/>
              <a:t>10/2/2024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D483379-9D12-4B2A-BFE8-8DF705A7B41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Autofit/>
          </a:bodyPr>
          <a:lstStyle/>
          <a:p>
            <a:pPr algn="ctr"/>
            <a:r>
              <a:rPr lang="en-GB" sz="4000" u="sng" dirty="0">
                <a:solidFill>
                  <a:schemeClr val="accent5">
                    <a:lumMod val="75000"/>
                  </a:schemeClr>
                </a:solidFill>
                <a:latin typeface="Letter-join No-Lead 4" panose="02000505000000020003" pitchFamily="50" charset="0"/>
              </a:rPr>
              <a:t>Welcome to the Year 5 Parent Information Evening</a:t>
            </a:r>
            <a:endParaRPr lang="en-US" sz="4000" u="sng" dirty="0">
              <a:solidFill>
                <a:schemeClr val="accent5">
                  <a:lumMod val="75000"/>
                </a:schemeClr>
              </a:solidFill>
              <a:latin typeface="Letter-join No-Lead 4" panose="02000505000000020003" pitchFamily="50" charset="0"/>
            </a:endParaRPr>
          </a:p>
        </p:txBody>
      </p:sp>
      <p:sp>
        <p:nvSpPr>
          <p:cNvPr id="3" name="Subtitle 2"/>
          <p:cNvSpPr>
            <a:spLocks noGrp="1"/>
          </p:cNvSpPr>
          <p:nvPr>
            <p:ph type="subTitle" idx="1"/>
          </p:nvPr>
        </p:nvSpPr>
        <p:spPr>
          <a:xfrm>
            <a:off x="431602" y="2422868"/>
            <a:ext cx="6807398" cy="2911131"/>
          </a:xfrm>
        </p:spPr>
        <p:txBody>
          <a:bodyPr>
            <a:normAutofit fontScale="55000" lnSpcReduction="20000"/>
          </a:bodyPr>
          <a:lstStyle/>
          <a:p>
            <a:pPr algn="l"/>
            <a:r>
              <a:rPr lang="en-US" sz="5100" b="1" u="sng" dirty="0">
                <a:solidFill>
                  <a:srgbClr val="002060"/>
                </a:solidFill>
                <a:latin typeface="Letter-join No-Lead 4" panose="02000505000000020003" pitchFamily="50" charset="0"/>
              </a:rPr>
              <a:t>Year 5 teachers </a:t>
            </a:r>
            <a:endParaRPr lang="en-US" sz="5100" b="1" dirty="0">
              <a:solidFill>
                <a:srgbClr val="002060"/>
              </a:solidFill>
              <a:latin typeface="Letter-join No-Lead 4" panose="02000505000000020003" pitchFamily="50" charset="0"/>
            </a:endParaRPr>
          </a:p>
          <a:p>
            <a:pPr algn="l"/>
            <a:r>
              <a:rPr lang="en-US" sz="5100" b="1" dirty="0" err="1">
                <a:solidFill>
                  <a:srgbClr val="002060"/>
                </a:solidFill>
                <a:latin typeface="Letter-join No-Lead 4" panose="02000505000000020003" pitchFamily="50" charset="0"/>
              </a:rPr>
              <a:t>Mrs</a:t>
            </a:r>
            <a:r>
              <a:rPr lang="en-US" sz="5100" b="1" dirty="0">
                <a:solidFill>
                  <a:srgbClr val="002060"/>
                </a:solidFill>
                <a:latin typeface="Letter-join No-Lead 4" panose="02000505000000020003" pitchFamily="50" charset="0"/>
              </a:rPr>
              <a:t> Porter &amp; </a:t>
            </a:r>
            <a:r>
              <a:rPr lang="en-US" sz="5100" b="1" dirty="0" err="1">
                <a:solidFill>
                  <a:srgbClr val="002060"/>
                </a:solidFill>
                <a:latin typeface="Letter-join No-Lead 4" panose="02000505000000020003" pitchFamily="50" charset="0"/>
              </a:rPr>
              <a:t>Mrs</a:t>
            </a:r>
            <a:r>
              <a:rPr lang="en-US" sz="5100" b="1" dirty="0">
                <a:solidFill>
                  <a:srgbClr val="002060"/>
                </a:solidFill>
                <a:latin typeface="Letter-join No-Lead 4" panose="02000505000000020003" pitchFamily="50" charset="0"/>
              </a:rPr>
              <a:t> Hyett- Hawthorn class</a:t>
            </a:r>
          </a:p>
          <a:p>
            <a:pPr algn="l"/>
            <a:r>
              <a:rPr lang="en-US" sz="5100" b="1" dirty="0">
                <a:solidFill>
                  <a:srgbClr val="002060"/>
                </a:solidFill>
                <a:latin typeface="Letter-join No-Lead 4" panose="02000505000000020003" pitchFamily="50" charset="0"/>
              </a:rPr>
              <a:t>Miss Burling- Aspen class</a:t>
            </a:r>
          </a:p>
          <a:p>
            <a:pPr algn="l"/>
            <a:r>
              <a:rPr lang="en-US" sz="5100" b="1" dirty="0">
                <a:solidFill>
                  <a:srgbClr val="002060"/>
                </a:solidFill>
                <a:latin typeface="Letter-join No-Lead 4" panose="02000505000000020003" pitchFamily="50" charset="0"/>
              </a:rPr>
              <a:t>                  	 </a:t>
            </a:r>
          </a:p>
          <a:p>
            <a:pPr algn="l"/>
            <a:r>
              <a:rPr lang="en-US" sz="5100" b="1" dirty="0">
                <a:solidFill>
                  <a:srgbClr val="002060"/>
                </a:solidFill>
                <a:latin typeface="Letter-join No-Lead 4" panose="02000505000000020003" pitchFamily="50" charset="0"/>
              </a:rPr>
              <a:t>Upper KS2 Phase Leader:  </a:t>
            </a:r>
          </a:p>
          <a:p>
            <a:pPr algn="l"/>
            <a:r>
              <a:rPr lang="en-US" sz="5100" b="1" dirty="0" err="1">
                <a:solidFill>
                  <a:srgbClr val="002060"/>
                </a:solidFill>
                <a:latin typeface="Letter-join No-Lead 4" panose="02000505000000020003" pitchFamily="50" charset="0"/>
              </a:rPr>
              <a:t>Mrs</a:t>
            </a:r>
            <a:r>
              <a:rPr lang="en-US" sz="5100" b="1" dirty="0">
                <a:solidFill>
                  <a:srgbClr val="002060"/>
                </a:solidFill>
                <a:latin typeface="Letter-join No-Lead 4" panose="02000505000000020003" pitchFamily="50" charset="0"/>
              </a:rPr>
              <a:t> Porter</a:t>
            </a:r>
          </a:p>
          <a:p>
            <a:pPr algn="l"/>
            <a:r>
              <a:rPr lang="en-US" sz="2800" dirty="0">
                <a:solidFill>
                  <a:srgbClr val="00B050"/>
                </a:solidFill>
                <a:latin typeface="Letter-join No-Lead 4" panose="02000505000000020003" pitchFamily="50" charset="0"/>
              </a:rPr>
              <a:t>                              </a:t>
            </a:r>
            <a:endParaRPr lang="en-US" dirty="0">
              <a:latin typeface="Letter-join No-Lead 4" panose="02000505000000020003" pitchFamily="50" charset="0"/>
            </a:endParaRPr>
          </a:p>
          <a:p>
            <a:endParaRPr lang="en-US" dirty="0">
              <a:latin typeface="Letter-join No-Lead 4" panose="02000505000000020003" pitchFamily="50" charset="0"/>
            </a:endParaRPr>
          </a:p>
        </p:txBody>
      </p:sp>
      <p:sp>
        <p:nvSpPr>
          <p:cNvPr id="4" name="TextBox 3"/>
          <p:cNvSpPr txBox="1"/>
          <p:nvPr/>
        </p:nvSpPr>
        <p:spPr>
          <a:xfrm>
            <a:off x="609600" y="5486400"/>
            <a:ext cx="6655733" cy="923330"/>
          </a:xfrm>
          <a:prstGeom prst="rect">
            <a:avLst/>
          </a:prstGeom>
          <a:noFill/>
        </p:spPr>
        <p:txBody>
          <a:bodyPr wrap="none" rtlCol="0">
            <a:spAutoFit/>
          </a:bodyPr>
          <a:lstStyle/>
          <a:p>
            <a:r>
              <a:rPr lang="en-GB" dirty="0">
                <a:solidFill>
                  <a:schemeClr val="bg1"/>
                </a:solidFill>
                <a:latin typeface="Letter-join No-Lead 4" panose="02000505000000020003" pitchFamily="50" charset="0"/>
              </a:rPr>
              <a:t>A copy of this presentation will be available on the TWS website </a:t>
            </a:r>
          </a:p>
          <a:p>
            <a:r>
              <a:rPr lang="en-GB" dirty="0">
                <a:solidFill>
                  <a:schemeClr val="bg1"/>
                </a:solidFill>
                <a:latin typeface="Letter-join No-Lead 4" panose="02000505000000020003" pitchFamily="50" charset="0"/>
              </a:rPr>
              <a:t>(on the Year 5 page), you can therefore refer to it at your leisure.</a:t>
            </a:r>
          </a:p>
          <a:p>
            <a:endParaRPr lang="en-GB" dirty="0">
              <a:latin typeface="Letter-join No-Lead 4" panose="02000505000000020003" pitchFamily="50" charset="0"/>
            </a:endParaRPr>
          </a:p>
        </p:txBody>
      </p:sp>
      <p:sp>
        <p:nvSpPr>
          <p:cNvPr id="5" name="Rectangle 4"/>
          <p:cNvSpPr/>
          <p:nvPr/>
        </p:nvSpPr>
        <p:spPr>
          <a:xfrm>
            <a:off x="452384" y="5474677"/>
            <a:ext cx="8458200" cy="9144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17379" y="2422868"/>
            <a:ext cx="2253961" cy="2462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6988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0"/>
            <a:ext cx="1992981" cy="707886"/>
          </a:xfrm>
          <a:prstGeom prst="rect">
            <a:avLst/>
          </a:prstGeom>
          <a:noFill/>
        </p:spPr>
        <p:txBody>
          <a:bodyPr wrap="none" rtlCol="0">
            <a:spAutoFit/>
          </a:bodyPr>
          <a:lstStyle/>
          <a:p>
            <a:r>
              <a:rPr lang="en-GB" sz="4000" u="sng" dirty="0">
                <a:latin typeface="Letter-join No-Lead 4" panose="02000505000000020003" pitchFamily="50" charset="0"/>
              </a:rPr>
              <a:t>Rewards</a:t>
            </a:r>
          </a:p>
        </p:txBody>
      </p:sp>
      <p:sp>
        <p:nvSpPr>
          <p:cNvPr id="3" name="TextBox 2"/>
          <p:cNvSpPr txBox="1"/>
          <p:nvPr/>
        </p:nvSpPr>
        <p:spPr>
          <a:xfrm>
            <a:off x="457200" y="749653"/>
            <a:ext cx="7543800" cy="2554545"/>
          </a:xfrm>
          <a:prstGeom prst="rect">
            <a:avLst/>
          </a:prstGeom>
          <a:noFill/>
        </p:spPr>
        <p:txBody>
          <a:bodyPr wrap="square" rtlCol="0">
            <a:spAutoFit/>
          </a:bodyPr>
          <a:lstStyle/>
          <a:p>
            <a:r>
              <a:rPr lang="en-GB" sz="2800" u="sng" dirty="0">
                <a:latin typeface="Letter-join No-Lead 4" panose="02000505000000020003" pitchFamily="50" charset="0"/>
              </a:rPr>
              <a:t>House Points</a:t>
            </a:r>
            <a:endParaRPr lang="en-GB" sz="2800" dirty="0">
              <a:latin typeface="Letter-join No-Lead 4" panose="02000505000000020003" pitchFamily="50" charset="0"/>
            </a:endParaRPr>
          </a:p>
          <a:p>
            <a:pPr marL="457200" indent="-457200">
              <a:buFont typeface="Wingdings" panose="05000000000000000000" pitchFamily="2" charset="2"/>
              <a:buChar char="§"/>
            </a:pPr>
            <a:r>
              <a:rPr lang="en-GB" sz="2000" dirty="0">
                <a:latin typeface="Letter-join No-Lead 4" panose="02000505000000020003" pitchFamily="50" charset="0"/>
              </a:rPr>
              <a:t>Each child allocated a house</a:t>
            </a:r>
          </a:p>
          <a:p>
            <a:pPr marL="457200" indent="-457200">
              <a:buFont typeface="Wingdings" panose="05000000000000000000" pitchFamily="2" charset="2"/>
              <a:buChar char="§"/>
            </a:pPr>
            <a:r>
              <a:rPr lang="en-GB" sz="2000" dirty="0">
                <a:latin typeface="Letter-join No-Lead 4" panose="02000505000000020003" pitchFamily="50" charset="0"/>
              </a:rPr>
              <a:t>Can earn points for their house, </a:t>
            </a:r>
          </a:p>
          <a:p>
            <a:r>
              <a:rPr lang="en-GB" dirty="0">
                <a:latin typeface="Letter-join No-Lead 4" panose="02000505000000020003" pitchFamily="50" charset="0"/>
              </a:rPr>
              <a:t>E.G. - being polite, good behaviour, answering questions, manners etc.  </a:t>
            </a:r>
          </a:p>
          <a:p>
            <a:endParaRPr lang="en-GB" dirty="0">
              <a:latin typeface="Letter-join No-Lead 4" panose="02000505000000020003" pitchFamily="50" charset="0"/>
            </a:endParaRPr>
          </a:p>
          <a:p>
            <a:r>
              <a:rPr lang="en-GB" dirty="0">
                <a:latin typeface="Letter-join No-Lead 4" panose="02000505000000020003" pitchFamily="50" charset="0"/>
              </a:rPr>
              <a:t>Each week the house who has received the most points wins a trophy and at the end of each term the house who has the most points has extra play time</a:t>
            </a:r>
            <a:r>
              <a:rPr lang="en-GB" sz="2000" dirty="0">
                <a:latin typeface="Letter-join No-Lead 4" panose="02000505000000020003" pitchFamily="50" charset="0"/>
              </a:rPr>
              <a:t>.</a:t>
            </a:r>
          </a:p>
        </p:txBody>
      </p:sp>
      <p:sp>
        <p:nvSpPr>
          <p:cNvPr id="4" name="TextBox 3"/>
          <p:cNvSpPr txBox="1"/>
          <p:nvPr/>
        </p:nvSpPr>
        <p:spPr>
          <a:xfrm>
            <a:off x="457200" y="3581197"/>
            <a:ext cx="8469923" cy="2677656"/>
          </a:xfrm>
          <a:prstGeom prst="rect">
            <a:avLst/>
          </a:prstGeom>
          <a:noFill/>
        </p:spPr>
        <p:txBody>
          <a:bodyPr wrap="square" rtlCol="0">
            <a:spAutoFit/>
          </a:bodyPr>
          <a:lstStyle/>
          <a:p>
            <a:r>
              <a:rPr lang="en-GB" sz="2800" u="sng" dirty="0">
                <a:latin typeface="Letter-join No-Lead 4" panose="02000505000000020003" pitchFamily="50" charset="0"/>
              </a:rPr>
              <a:t>Merits</a:t>
            </a:r>
          </a:p>
          <a:p>
            <a:pPr marL="342900" indent="-342900">
              <a:buFont typeface="Arial" panose="020B0604020202020204" pitchFamily="34" charset="0"/>
              <a:buChar char="•"/>
            </a:pPr>
            <a:r>
              <a:rPr lang="en-GB" sz="2000" dirty="0">
                <a:latin typeface="Letter-join No-Lead 4" panose="02000505000000020003" pitchFamily="50" charset="0"/>
              </a:rPr>
              <a:t>Bronze merit card progress to silver, gold then platinum. </a:t>
            </a:r>
          </a:p>
          <a:p>
            <a:pPr marL="342900" indent="-342900">
              <a:buFont typeface="Arial" panose="020B0604020202020204" pitchFamily="34" charset="0"/>
              <a:buChar char="•"/>
            </a:pPr>
            <a:r>
              <a:rPr lang="en-GB" sz="2000" dirty="0">
                <a:latin typeface="Letter-join No-Lead 4" panose="02000505000000020003" pitchFamily="50" charset="0"/>
              </a:rPr>
              <a:t>Merit cards are stamped, and children have the opportunity to visit various members of senior staff to share their success </a:t>
            </a:r>
          </a:p>
          <a:p>
            <a:pPr marL="342900" indent="-342900">
              <a:buFont typeface="Arial" panose="020B0604020202020204" pitchFamily="34" charset="0"/>
              <a:buChar char="•"/>
            </a:pPr>
            <a:r>
              <a:rPr lang="en-GB" sz="2000" dirty="0">
                <a:latin typeface="Letter-join No-Lead 4" panose="02000505000000020003" pitchFamily="50" charset="0"/>
              </a:rPr>
              <a:t>Examples of how merits can be earned include : - producing excellent work, answering questions, doing an activity for which your child has tried their hardest, and for homework. </a:t>
            </a:r>
          </a:p>
          <a:p>
            <a:endParaRPr lang="en-GB" sz="2000" dirty="0">
              <a:latin typeface="Letter-join No-Lead 4" panose="02000505000000020003" pitchFamily="50" charset="0"/>
            </a:endParaRPr>
          </a:p>
        </p:txBody>
      </p:sp>
    </p:spTree>
    <p:extLst>
      <p:ext uri="{BB962C8B-B14F-4D97-AF65-F5344CB8AC3E}">
        <p14:creationId xmlns:p14="http://schemas.microsoft.com/office/powerpoint/2010/main" val="86943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0600" y="1010245"/>
            <a:ext cx="7391400" cy="4862870"/>
          </a:xfrm>
          <a:prstGeom prst="rect">
            <a:avLst/>
          </a:prstGeom>
          <a:noFill/>
        </p:spPr>
        <p:txBody>
          <a:bodyPr wrap="square" rtlCol="0">
            <a:spAutoFit/>
          </a:bodyPr>
          <a:lstStyle/>
          <a:p>
            <a:pPr algn="ctr"/>
            <a:r>
              <a:rPr lang="en-GB" sz="3200" u="sng" dirty="0">
                <a:latin typeface="Letter-join No-Lead 4" panose="02000505000000020003" pitchFamily="50" charset="0"/>
              </a:rPr>
              <a:t>ATTENDANCE</a:t>
            </a:r>
          </a:p>
          <a:p>
            <a:endParaRPr lang="en-GB" sz="3200" dirty="0">
              <a:latin typeface="Letter-join No-Lead 4" panose="02000505000000020003" pitchFamily="50" charset="0"/>
            </a:endParaRPr>
          </a:p>
          <a:p>
            <a:r>
              <a:rPr lang="en-GB" sz="3200" dirty="0">
                <a:latin typeface="Letter-join No-Lead 4" panose="02000505000000020003" pitchFamily="50" charset="0"/>
              </a:rPr>
              <a:t>Regular attendance is extremely important as it affects the whole class. Each week the class with the highest attendance is awarded the attendance cup. This encourages the whole class to strive for 100% attendance each week. </a:t>
            </a:r>
          </a:p>
          <a:p>
            <a:endParaRPr lang="en-GB" dirty="0"/>
          </a:p>
          <a:p>
            <a:endParaRPr lang="en-GB" dirty="0"/>
          </a:p>
          <a:p>
            <a:endParaRPr lang="en-GB" dirty="0"/>
          </a:p>
        </p:txBody>
      </p:sp>
    </p:spTree>
    <p:extLst>
      <p:ext uri="{BB962C8B-B14F-4D97-AF65-F5344CB8AC3E}">
        <p14:creationId xmlns:p14="http://schemas.microsoft.com/office/powerpoint/2010/main" val="502512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457200"/>
            <a:ext cx="1734064" cy="523220"/>
          </a:xfrm>
          <a:prstGeom prst="rect">
            <a:avLst/>
          </a:prstGeom>
          <a:noFill/>
        </p:spPr>
        <p:txBody>
          <a:bodyPr wrap="none" rtlCol="0">
            <a:spAutoFit/>
          </a:bodyPr>
          <a:lstStyle/>
          <a:p>
            <a:r>
              <a:rPr lang="en-GB" sz="2800" u="sng" dirty="0">
                <a:latin typeface="Letter-join No-Lead 4" panose="02000505000000020003" pitchFamily="50" charset="0"/>
              </a:rPr>
              <a:t>Homework</a:t>
            </a:r>
          </a:p>
        </p:txBody>
      </p:sp>
      <p:sp>
        <p:nvSpPr>
          <p:cNvPr id="3" name="TextBox 2"/>
          <p:cNvSpPr txBox="1"/>
          <p:nvPr/>
        </p:nvSpPr>
        <p:spPr>
          <a:xfrm>
            <a:off x="609600" y="1041408"/>
            <a:ext cx="8305800" cy="4893647"/>
          </a:xfrm>
          <a:prstGeom prst="rect">
            <a:avLst/>
          </a:prstGeom>
          <a:noFill/>
        </p:spPr>
        <p:txBody>
          <a:bodyPr wrap="square" rtlCol="0">
            <a:spAutoFit/>
          </a:bodyPr>
          <a:lstStyle/>
          <a:p>
            <a:pPr marL="457200" indent="-457200">
              <a:buFont typeface="Arial" pitchFamily="34" charset="0"/>
              <a:buChar char="•"/>
            </a:pPr>
            <a:r>
              <a:rPr lang="en-GB" sz="2600" dirty="0">
                <a:latin typeface="Letter-join No-Lead 4" panose="02000505000000020003" pitchFamily="50" charset="0"/>
              </a:rPr>
              <a:t>Maths and English homework will be given out on Thursdays.</a:t>
            </a:r>
          </a:p>
          <a:p>
            <a:pPr marL="457200" indent="-457200">
              <a:buFont typeface="Arial" pitchFamily="34" charset="0"/>
              <a:buChar char="•"/>
            </a:pPr>
            <a:r>
              <a:rPr lang="en-GB" sz="2600" dirty="0">
                <a:latin typeface="Letter-join No-Lead 4" panose="02000505000000020003" pitchFamily="50" charset="0"/>
              </a:rPr>
              <a:t>Homework is due back on Tuesdays.</a:t>
            </a:r>
          </a:p>
          <a:p>
            <a:pPr marL="457200" indent="-457200">
              <a:buFont typeface="Arial" pitchFamily="34" charset="0"/>
              <a:buChar char="•"/>
            </a:pPr>
            <a:r>
              <a:rPr lang="en-GB" sz="2600" dirty="0">
                <a:latin typeface="Letter-join No-Lead 4" panose="02000505000000020003" pitchFamily="50" charset="0"/>
              </a:rPr>
              <a:t>Homework always relates to what we are working on in class.</a:t>
            </a:r>
          </a:p>
          <a:p>
            <a:pPr marL="457200" indent="-457200">
              <a:buFont typeface="Arial" pitchFamily="34" charset="0"/>
              <a:buChar char="•"/>
            </a:pPr>
            <a:r>
              <a:rPr lang="en-GB" sz="2600" dirty="0">
                <a:latin typeface="Letter-join No-Lead 4" panose="02000505000000020003" pitchFamily="50" charset="0"/>
              </a:rPr>
              <a:t>The children’s spellings for the week will be given on Fridays and then recorded in their reading record in school on Monday morning. Please do not use this section for any other words.  </a:t>
            </a:r>
          </a:p>
          <a:p>
            <a:pPr marL="457200" indent="-457200">
              <a:buFont typeface="Arial" pitchFamily="34" charset="0"/>
              <a:buChar char="•"/>
            </a:pPr>
            <a:r>
              <a:rPr lang="en-GB" sz="2600" dirty="0">
                <a:latin typeface="Letter-join No-Lead 4" panose="02000505000000020003" pitchFamily="50" charset="0"/>
              </a:rPr>
              <a:t>How you can further support your child: reading at home and asking comprehension questions, spellings and times tables (</a:t>
            </a:r>
            <a:r>
              <a:rPr lang="en-GB" sz="2600" dirty="0" err="1">
                <a:latin typeface="Letter-join No-Lead 4" panose="02000505000000020003" pitchFamily="50" charset="0"/>
              </a:rPr>
              <a:t>Timestables</a:t>
            </a:r>
            <a:r>
              <a:rPr lang="en-GB" sz="2600" dirty="0">
                <a:latin typeface="Letter-join No-Lead 4" panose="02000505000000020003" pitchFamily="50" charset="0"/>
              </a:rPr>
              <a:t> </a:t>
            </a:r>
            <a:r>
              <a:rPr lang="en-GB" sz="2600" dirty="0" err="1">
                <a:latin typeface="Letter-join No-Lead 4" panose="02000505000000020003" pitchFamily="50" charset="0"/>
              </a:rPr>
              <a:t>Rockstars</a:t>
            </a:r>
            <a:r>
              <a:rPr lang="en-GB" sz="2600" dirty="0">
                <a:latin typeface="Letter-join No-Lead 4" panose="02000505000000020003" pitchFamily="50" charset="0"/>
              </a:rPr>
              <a:t>) </a:t>
            </a:r>
          </a:p>
        </p:txBody>
      </p:sp>
    </p:spTree>
    <p:extLst>
      <p:ext uri="{BB962C8B-B14F-4D97-AF65-F5344CB8AC3E}">
        <p14:creationId xmlns:p14="http://schemas.microsoft.com/office/powerpoint/2010/main" val="1921169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5909" y="689789"/>
            <a:ext cx="7543800" cy="3447098"/>
          </a:xfrm>
          <a:prstGeom prst="rect">
            <a:avLst/>
          </a:prstGeom>
        </p:spPr>
        <p:txBody>
          <a:bodyPr wrap="square">
            <a:spAutoFit/>
          </a:bodyPr>
          <a:lstStyle/>
          <a:p>
            <a:r>
              <a:rPr lang="en-GB" sz="4000" dirty="0">
                <a:latin typeface="Letter-join No-Lead 4" panose="02000505000000020003" pitchFamily="50" charset="0"/>
              </a:rPr>
              <a:t>Times Tables </a:t>
            </a:r>
            <a:r>
              <a:rPr lang="en-GB" sz="4000" dirty="0" err="1">
                <a:latin typeface="Letter-join No-Lead 4" panose="02000505000000020003" pitchFamily="50" charset="0"/>
              </a:rPr>
              <a:t>Rockstars</a:t>
            </a:r>
            <a:r>
              <a:rPr lang="en-GB" sz="4000" dirty="0">
                <a:latin typeface="Letter-join No-Lead 4" panose="02000505000000020003" pitchFamily="50" charset="0"/>
              </a:rPr>
              <a:t> – </a:t>
            </a:r>
          </a:p>
          <a:p>
            <a:pPr marL="285750" indent="-285750">
              <a:buFont typeface="Arial" panose="020B0604020202020204" pitchFamily="34" charset="0"/>
              <a:buChar char="•"/>
            </a:pPr>
            <a:r>
              <a:rPr lang="en-GB" sz="4000" dirty="0">
                <a:latin typeface="Letter-join No-Lead 4" panose="02000505000000020003" pitchFamily="50" charset="0"/>
              </a:rPr>
              <a:t>An online Maths programme your child can use at home.  </a:t>
            </a:r>
          </a:p>
          <a:p>
            <a:pPr marL="285750" indent="-285750">
              <a:buFont typeface="Arial" panose="020B0604020202020204" pitchFamily="34" charset="0"/>
              <a:buChar char="•"/>
            </a:pPr>
            <a:r>
              <a:rPr lang="en-GB" sz="4000" dirty="0">
                <a:latin typeface="Letter-join No-Lead 4" panose="02000505000000020003" pitchFamily="50" charset="0"/>
              </a:rPr>
              <a:t>They can use this to practise their times tables</a:t>
            </a:r>
            <a:r>
              <a:rPr lang="en-GB" sz="4000" dirty="0">
                <a:latin typeface="Letter-join 4" panose="02000805000000020003" pitchFamily="2" charset="0"/>
              </a:rPr>
              <a:t>.</a:t>
            </a:r>
          </a:p>
          <a:p>
            <a:endParaRPr lang="en-GB" dirty="0"/>
          </a:p>
        </p:txBody>
      </p:sp>
      <p:pic>
        <p:nvPicPr>
          <p:cNvPr id="2050" name="Picture 2" descr="Times Table Rock Star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8800" y="4343400"/>
            <a:ext cx="3200400" cy="2325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3545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62000"/>
            <a:ext cx="8610600" cy="5755422"/>
          </a:xfrm>
          <a:prstGeom prst="rect">
            <a:avLst/>
          </a:prstGeom>
        </p:spPr>
        <p:txBody>
          <a:bodyPr wrap="square">
            <a:spAutoFit/>
          </a:bodyPr>
          <a:lstStyle/>
          <a:p>
            <a:r>
              <a:rPr lang="en-GB" sz="2000" u="sng" dirty="0">
                <a:latin typeface="Letter-join No-Lead 4" panose="02000505000000020003" pitchFamily="50" charset="0"/>
              </a:rPr>
              <a:t>Reading Books</a:t>
            </a:r>
            <a:r>
              <a:rPr lang="en-GB" sz="2000" dirty="0">
                <a:latin typeface="Letter-join No-Lead 4" panose="02000505000000020003" pitchFamily="50" charset="0"/>
              </a:rPr>
              <a:t>:</a:t>
            </a:r>
          </a:p>
          <a:p>
            <a:r>
              <a:rPr lang="en-GB" sz="2000" dirty="0">
                <a:latin typeface="Letter-join No-Lead 4" panose="02000505000000020003" pitchFamily="50" charset="0"/>
              </a:rPr>
              <a:t> </a:t>
            </a:r>
          </a:p>
          <a:p>
            <a:pPr marL="457200" indent="-457200">
              <a:buFont typeface="Arial" panose="020B0604020202020204" pitchFamily="34" charset="0"/>
              <a:buChar char="•"/>
            </a:pPr>
            <a:r>
              <a:rPr lang="en-GB" sz="2000" dirty="0">
                <a:latin typeface="Letter-join No-Lead 4" panose="02000505000000020003" pitchFamily="50" charset="0"/>
              </a:rPr>
              <a:t> Your child will be given a reading book which they will read at school and home.  </a:t>
            </a:r>
          </a:p>
          <a:p>
            <a:endParaRPr lang="en-GB" sz="2000" dirty="0">
              <a:latin typeface="Letter-join No-Lead 4" panose="02000505000000020003" pitchFamily="50" charset="0"/>
            </a:endParaRPr>
          </a:p>
          <a:p>
            <a:pPr marL="457200" indent="-457200">
              <a:buFont typeface="Arial" panose="020B0604020202020204" pitchFamily="34" charset="0"/>
              <a:buChar char="•"/>
            </a:pPr>
            <a:r>
              <a:rPr lang="en-GB" sz="2000" dirty="0">
                <a:latin typeface="Letter-join No-Lead 4" panose="02000505000000020003" pitchFamily="50" charset="0"/>
              </a:rPr>
              <a:t>Please can we ask that you listen to your child read at least </a:t>
            </a:r>
            <a:r>
              <a:rPr lang="en-GB" sz="2000" u="sng" dirty="0">
                <a:latin typeface="Letter-join No-Lead 4" panose="02000505000000020003" pitchFamily="50" charset="0"/>
              </a:rPr>
              <a:t>once a week </a:t>
            </a:r>
            <a:r>
              <a:rPr lang="en-GB" sz="2000" dirty="0">
                <a:latin typeface="Letter-join No-Lead 4" panose="02000505000000020003" pitchFamily="50" charset="0"/>
              </a:rPr>
              <a:t>and put a comment in their reading record to let us know how they have got on. However, your child should be reading daily.</a:t>
            </a:r>
          </a:p>
          <a:p>
            <a:pPr marL="457200" indent="-457200">
              <a:buFont typeface="Arial" panose="020B0604020202020204" pitchFamily="34" charset="0"/>
              <a:buChar char="•"/>
            </a:pPr>
            <a:endParaRPr lang="en-GB" sz="2000" dirty="0">
              <a:latin typeface="Letter-join No-Lead 4" panose="02000505000000020003" pitchFamily="50" charset="0"/>
            </a:endParaRPr>
          </a:p>
          <a:p>
            <a:pPr marL="457200" indent="-457200">
              <a:buFont typeface="Arial" panose="020B0604020202020204" pitchFamily="34" charset="0"/>
              <a:buChar char="•"/>
            </a:pPr>
            <a:r>
              <a:rPr lang="en-GB" sz="2000" dirty="0">
                <a:latin typeface="Letter-join No-Lead 4" panose="02000505000000020003" pitchFamily="50" charset="0"/>
              </a:rPr>
              <a:t>When reading with your child, it is important that you ask your children questions while reading.</a:t>
            </a:r>
          </a:p>
          <a:p>
            <a:endParaRPr lang="en-GB" sz="2000" dirty="0">
              <a:latin typeface="Letter-join No-Lead 4" panose="02000505000000020003" pitchFamily="50" charset="0"/>
            </a:endParaRPr>
          </a:p>
          <a:p>
            <a:pPr marL="457200" indent="-457200">
              <a:buFont typeface="Arial" panose="020B0604020202020204" pitchFamily="34" charset="0"/>
              <a:buChar char="•"/>
            </a:pPr>
            <a:r>
              <a:rPr lang="en-GB" sz="2000" dirty="0">
                <a:latin typeface="Letter-join No-Lead 4" panose="02000505000000020003" pitchFamily="50" charset="0"/>
              </a:rPr>
              <a:t>Reading records will be checked by the class teacher every Monday. </a:t>
            </a:r>
          </a:p>
          <a:p>
            <a:pPr marL="457200" indent="-457200">
              <a:buFont typeface="Arial" panose="020B0604020202020204" pitchFamily="34" charset="0"/>
              <a:buChar char="•"/>
            </a:pPr>
            <a:endParaRPr lang="en-GB" sz="2000" dirty="0">
              <a:latin typeface="Letter-join No-Lead 4" panose="02000505000000020003" pitchFamily="50" charset="0"/>
            </a:endParaRPr>
          </a:p>
          <a:p>
            <a:pPr marL="457200" indent="-457200">
              <a:buFont typeface="Arial" panose="020B0604020202020204" pitchFamily="34" charset="0"/>
              <a:buChar char="•"/>
            </a:pPr>
            <a:r>
              <a:rPr lang="en-GB" sz="2000" dirty="0">
                <a:latin typeface="Letter-join No-Lead 4" panose="02000505000000020003" pitchFamily="50" charset="0"/>
              </a:rPr>
              <a:t>Each page in the reading record should be 1 week. </a:t>
            </a:r>
          </a:p>
          <a:p>
            <a:pPr marL="457200" indent="-457200">
              <a:buFont typeface="Arial" panose="020B0604020202020204" pitchFamily="34" charset="0"/>
              <a:buChar char="•"/>
            </a:pPr>
            <a:endParaRPr lang="en-GB" sz="2000" dirty="0">
              <a:latin typeface="Letter-join No-Lead 4" panose="02000505000000020003" pitchFamily="50" charset="0"/>
            </a:endParaRPr>
          </a:p>
          <a:p>
            <a:pPr marL="457200" indent="-457200">
              <a:buFont typeface="Arial" panose="020B0604020202020204" pitchFamily="34" charset="0"/>
              <a:buChar char="•"/>
            </a:pPr>
            <a:r>
              <a:rPr lang="en-GB" sz="2000" dirty="0">
                <a:latin typeface="Letter-join No-Lead 4" panose="02000505000000020003" pitchFamily="50" charset="0"/>
              </a:rPr>
              <a:t>Reading challenges </a:t>
            </a:r>
            <a:endParaRPr lang="en-GB" sz="2400" dirty="0">
              <a:latin typeface="Letter-join No-Lead 4" panose="02000505000000020003" pitchFamily="50" charset="0"/>
            </a:endParaRPr>
          </a:p>
          <a:p>
            <a:endParaRPr lang="en-GB" sz="2800" dirty="0"/>
          </a:p>
        </p:txBody>
      </p:sp>
    </p:spTree>
    <p:extLst>
      <p:ext uri="{BB962C8B-B14F-4D97-AF65-F5344CB8AC3E}">
        <p14:creationId xmlns:p14="http://schemas.microsoft.com/office/powerpoint/2010/main" val="170246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52800" y="1066800"/>
            <a:ext cx="1915204" cy="523220"/>
          </a:xfrm>
          <a:prstGeom prst="rect">
            <a:avLst/>
          </a:prstGeom>
          <a:noFill/>
        </p:spPr>
        <p:txBody>
          <a:bodyPr wrap="none" rtlCol="0">
            <a:spAutoFit/>
          </a:bodyPr>
          <a:lstStyle/>
          <a:p>
            <a:r>
              <a:rPr lang="en-GB" sz="2800" u="sng" dirty="0">
                <a:latin typeface="Letter-join No-Lead 4" panose="02000505000000020003" pitchFamily="50" charset="0"/>
              </a:rPr>
              <a:t>Assessment</a:t>
            </a:r>
          </a:p>
        </p:txBody>
      </p:sp>
      <p:sp>
        <p:nvSpPr>
          <p:cNvPr id="4" name="TextBox 3"/>
          <p:cNvSpPr txBox="1"/>
          <p:nvPr/>
        </p:nvSpPr>
        <p:spPr>
          <a:xfrm>
            <a:off x="304800" y="1590020"/>
            <a:ext cx="8704445" cy="2954655"/>
          </a:xfrm>
          <a:prstGeom prst="rect">
            <a:avLst/>
          </a:prstGeom>
          <a:noFill/>
        </p:spPr>
        <p:txBody>
          <a:bodyPr wrap="square" rtlCol="0">
            <a:spAutoFit/>
          </a:bodyPr>
          <a:lstStyle/>
          <a:p>
            <a:endParaRPr lang="en-GB" sz="2400" dirty="0">
              <a:latin typeface="Letter-join No-Lead 4" panose="02000505000000020003" pitchFamily="50" charset="0"/>
            </a:endParaRPr>
          </a:p>
          <a:p>
            <a:r>
              <a:rPr lang="en-GB" sz="2400" dirty="0">
                <a:latin typeface="Letter-join No-Lead 4" panose="02000505000000020003" pitchFamily="50" charset="0"/>
              </a:rPr>
              <a:t>Assessments are a way of teachers finding out exactly what your child’s strengths are and also the areas which need developing. Any additional support can then be organised so that your child can progress to their maximum potential.</a:t>
            </a:r>
          </a:p>
          <a:p>
            <a:endParaRPr lang="en-GB" sz="2400" dirty="0">
              <a:latin typeface="Letter-join No-Lead 4" panose="02000505000000020003" pitchFamily="50" charset="0"/>
            </a:endParaRPr>
          </a:p>
          <a:p>
            <a:r>
              <a:rPr lang="en-GB" sz="2400" dirty="0">
                <a:latin typeface="Letter-join No-Lead 4" panose="02000505000000020003" pitchFamily="50" charset="0"/>
              </a:rPr>
              <a:t>Your child need not worry about these assessments.</a:t>
            </a:r>
          </a:p>
          <a:p>
            <a:endParaRPr lang="en-GB" dirty="0">
              <a:latin typeface="Letter-join No-Lead 4" panose="02000505000000020003" pitchFamily="50" charset="0"/>
            </a:endParaRPr>
          </a:p>
        </p:txBody>
      </p:sp>
    </p:spTree>
    <p:extLst>
      <p:ext uri="{BB962C8B-B14F-4D97-AF65-F5344CB8AC3E}">
        <p14:creationId xmlns:p14="http://schemas.microsoft.com/office/powerpoint/2010/main" val="1887965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6FD841-CFB6-846A-E4CA-C4FEAA312A65}"/>
              </a:ext>
            </a:extLst>
          </p:cNvPr>
          <p:cNvSpPr txBox="1"/>
          <p:nvPr/>
        </p:nvSpPr>
        <p:spPr>
          <a:xfrm>
            <a:off x="457200" y="1085608"/>
            <a:ext cx="3505200" cy="5016758"/>
          </a:xfrm>
          <a:prstGeom prst="rect">
            <a:avLst/>
          </a:prstGeom>
          <a:noFill/>
        </p:spPr>
        <p:txBody>
          <a:bodyPr wrap="square" rtlCol="0">
            <a:spAutoFit/>
          </a:bodyPr>
          <a:lstStyle/>
          <a:p>
            <a:pPr algn="ctr"/>
            <a:r>
              <a:rPr lang="en-GB" sz="2000" b="1" u="sng" dirty="0">
                <a:latin typeface="Letter-join No-Lead 4" panose="02000505000000020003" pitchFamily="50" charset="0"/>
              </a:rPr>
              <a:t>My Happy Mind</a:t>
            </a:r>
          </a:p>
          <a:p>
            <a:endParaRPr lang="en-GB" sz="2000" dirty="0">
              <a:latin typeface="Letter-join No-Lead 4" panose="02000505000000020003" pitchFamily="50" charset="0"/>
            </a:endParaRPr>
          </a:p>
          <a:p>
            <a:r>
              <a:rPr lang="en-GB" sz="2000" b="1" u="sng" dirty="0">
                <a:latin typeface="Letter-join No-Lead 4" panose="02000505000000020003" pitchFamily="50" charset="0"/>
              </a:rPr>
              <a:t>What is it?</a:t>
            </a:r>
          </a:p>
          <a:p>
            <a:endParaRPr lang="en-GB" sz="2000" dirty="0">
              <a:latin typeface="Letter-join No-Lead 4" panose="02000505000000020003" pitchFamily="50" charset="0"/>
            </a:endParaRPr>
          </a:p>
          <a:p>
            <a:r>
              <a:rPr lang="en-GB" sz="2000" b="1" dirty="0">
                <a:solidFill>
                  <a:srgbClr val="111111"/>
                </a:solidFill>
                <a:latin typeface="Letter-join No-Lead 4" panose="02000505000000020003" pitchFamily="50" charset="0"/>
              </a:rPr>
              <a:t>M</a:t>
            </a:r>
            <a:r>
              <a:rPr lang="en-GB" sz="2000" b="1" i="0" dirty="0">
                <a:solidFill>
                  <a:srgbClr val="111111"/>
                </a:solidFill>
                <a:effectLst/>
                <a:latin typeface="Letter-join No-Lead 4" panose="02000505000000020003" pitchFamily="50" charset="0"/>
              </a:rPr>
              <a:t>y Happy Mind</a:t>
            </a:r>
            <a:r>
              <a:rPr lang="en-GB" sz="2000" b="0" i="0" dirty="0">
                <a:solidFill>
                  <a:srgbClr val="111111"/>
                </a:solidFill>
                <a:effectLst/>
                <a:latin typeface="Letter-join No-Lead 4" panose="02000505000000020003" pitchFamily="50" charset="0"/>
              </a:rPr>
              <a:t> is an award-winning programme for schools &amp; nurseries, families and organisations. It is delivered by class teachers across 5 modules, all designed to develop critical knowledge and habits that support children’s mental health. This means that children can develop a toolkit of resources to use when they need to.</a:t>
            </a:r>
            <a:endParaRPr lang="en-GB" sz="2000" dirty="0">
              <a:latin typeface="Letter-join No-Lead 4" panose="02000505000000020003" pitchFamily="50" charset="0"/>
            </a:endParaRPr>
          </a:p>
        </p:txBody>
      </p:sp>
      <p:pic>
        <p:nvPicPr>
          <p:cNvPr id="1026" name="Picture 2" descr="Image result for what is my happy mind">
            <a:extLst>
              <a:ext uri="{FF2B5EF4-FFF2-40B4-BE49-F238E27FC236}">
                <a16:creationId xmlns:a16="http://schemas.microsoft.com/office/drawing/2014/main" id="{64147D7F-AE54-F225-1058-696D16B581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905000"/>
            <a:ext cx="4767262" cy="3446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301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0" y="618300"/>
            <a:ext cx="2511521" cy="523220"/>
          </a:xfrm>
          <a:prstGeom prst="rect">
            <a:avLst/>
          </a:prstGeom>
          <a:noFill/>
        </p:spPr>
        <p:txBody>
          <a:bodyPr wrap="none" rtlCol="0">
            <a:spAutoFit/>
          </a:bodyPr>
          <a:lstStyle/>
          <a:p>
            <a:r>
              <a:rPr lang="en-GB" sz="2800" u="sng" dirty="0">
                <a:latin typeface="Letter-join No-Lead 4" panose="02000505000000020003" pitchFamily="50" charset="0"/>
              </a:rPr>
              <a:t>Communication</a:t>
            </a:r>
          </a:p>
        </p:txBody>
      </p:sp>
      <p:sp>
        <p:nvSpPr>
          <p:cNvPr id="3" name="TextBox 2"/>
          <p:cNvSpPr txBox="1"/>
          <p:nvPr/>
        </p:nvSpPr>
        <p:spPr>
          <a:xfrm>
            <a:off x="1038846" y="1306938"/>
            <a:ext cx="7315200" cy="1508105"/>
          </a:xfrm>
          <a:prstGeom prst="rect">
            <a:avLst/>
          </a:prstGeom>
          <a:noFill/>
        </p:spPr>
        <p:txBody>
          <a:bodyPr wrap="square" rtlCol="0">
            <a:spAutoFit/>
          </a:bodyPr>
          <a:lstStyle/>
          <a:p>
            <a:r>
              <a:rPr lang="en-GB" sz="2800" u="sng" dirty="0">
                <a:latin typeface="Letter-join No-Lead 4" panose="02000505000000020003" pitchFamily="50" charset="0"/>
              </a:rPr>
              <a:t>Website</a:t>
            </a:r>
            <a:r>
              <a:rPr lang="en-GB" sz="2800" dirty="0">
                <a:latin typeface="Letter-join No-Lead 4" panose="02000505000000020003" pitchFamily="50" charset="0"/>
              </a:rPr>
              <a:t> – </a:t>
            </a:r>
          </a:p>
          <a:p>
            <a:pPr marL="285750" indent="-285750">
              <a:buFont typeface="Arial" panose="020B0604020202020204" pitchFamily="34" charset="0"/>
              <a:buChar char="•"/>
            </a:pPr>
            <a:r>
              <a:rPr lang="en-GB" dirty="0">
                <a:latin typeface="Letter-join No-Lead 4" panose="02000505000000020003" pitchFamily="50" charset="0"/>
              </a:rPr>
              <a:t>We put class information on to the class pages of the TWS website.</a:t>
            </a:r>
          </a:p>
          <a:p>
            <a:endParaRPr lang="en-GB" dirty="0">
              <a:latin typeface="Letter-join No-Lead 4" panose="02000505000000020003" pitchFamily="50" charset="0"/>
            </a:endParaRPr>
          </a:p>
          <a:p>
            <a:endParaRPr lang="en-GB" sz="2800" u="sng" dirty="0">
              <a:latin typeface="Letter-join No-Lead 4" panose="02000505000000020003" pitchFamily="50" charset="0"/>
            </a:endParaRPr>
          </a:p>
        </p:txBody>
      </p:sp>
      <p:sp>
        <p:nvSpPr>
          <p:cNvPr id="4" name="TextBox 3"/>
          <p:cNvSpPr txBox="1"/>
          <p:nvPr/>
        </p:nvSpPr>
        <p:spPr>
          <a:xfrm>
            <a:off x="963806" y="3656107"/>
            <a:ext cx="7252885" cy="1354217"/>
          </a:xfrm>
          <a:prstGeom prst="rect">
            <a:avLst/>
          </a:prstGeom>
          <a:noFill/>
        </p:spPr>
        <p:txBody>
          <a:bodyPr wrap="square" rtlCol="0">
            <a:spAutoFit/>
          </a:bodyPr>
          <a:lstStyle/>
          <a:p>
            <a:r>
              <a:rPr lang="en-GB" sz="2800" u="sng" dirty="0">
                <a:latin typeface="Letter-join No-Lead 4" panose="02000505000000020003" pitchFamily="50" charset="0"/>
              </a:rPr>
              <a:t>Parent Consultation Meetings</a:t>
            </a:r>
            <a:r>
              <a:rPr lang="en-GB" sz="2800" dirty="0">
                <a:latin typeface="Letter-join No-Lead 4" panose="02000505000000020003" pitchFamily="50" charset="0"/>
              </a:rPr>
              <a:t> – </a:t>
            </a:r>
          </a:p>
          <a:p>
            <a:pPr marL="285750" indent="-285750">
              <a:buFont typeface="Arial" panose="020B0604020202020204" pitchFamily="34" charset="0"/>
              <a:buChar char="•"/>
            </a:pPr>
            <a:r>
              <a:rPr lang="en-GB" dirty="0">
                <a:latin typeface="Letter-join No-Lead 4" panose="02000505000000020003" pitchFamily="50" charset="0"/>
              </a:rPr>
              <a:t>Regular formal consultation meeting will be held with yourselves in person. Y5 Parent consultations are on the Monday 21st of October 2024. </a:t>
            </a:r>
          </a:p>
        </p:txBody>
      </p:sp>
      <p:sp>
        <p:nvSpPr>
          <p:cNvPr id="5" name="TextBox 4"/>
          <p:cNvSpPr txBox="1"/>
          <p:nvPr/>
        </p:nvSpPr>
        <p:spPr>
          <a:xfrm>
            <a:off x="1141616" y="5100927"/>
            <a:ext cx="7217716" cy="1138773"/>
          </a:xfrm>
          <a:prstGeom prst="rect">
            <a:avLst/>
          </a:prstGeom>
          <a:noFill/>
        </p:spPr>
        <p:txBody>
          <a:bodyPr wrap="square" rtlCol="0">
            <a:spAutoFit/>
          </a:bodyPr>
          <a:lstStyle/>
          <a:p>
            <a:endParaRPr lang="en-GB" sz="2800" i="1" u="sng" dirty="0">
              <a:latin typeface="Letter-join No-Lead 4" panose="02000505000000020003" pitchFamily="50" charset="0"/>
            </a:endParaRPr>
          </a:p>
          <a:p>
            <a:r>
              <a:rPr lang="en-GB" sz="2000" dirty="0">
                <a:latin typeface="Letter-join No-Lead 4" panose="02000505000000020003" pitchFamily="50" charset="0"/>
              </a:rPr>
              <a:t>All enquiries regarding your child, you must contact the school office. </a:t>
            </a:r>
          </a:p>
        </p:txBody>
      </p:sp>
      <p:sp>
        <p:nvSpPr>
          <p:cNvPr id="6" name="TextBox 5">
            <a:extLst>
              <a:ext uri="{FF2B5EF4-FFF2-40B4-BE49-F238E27FC236}">
                <a16:creationId xmlns:a16="http://schemas.microsoft.com/office/drawing/2014/main" id="{BB8826DC-2654-92EB-C084-E4CC3A8172C9}"/>
              </a:ext>
            </a:extLst>
          </p:cNvPr>
          <p:cNvSpPr txBox="1"/>
          <p:nvPr/>
        </p:nvSpPr>
        <p:spPr>
          <a:xfrm>
            <a:off x="963806" y="2447840"/>
            <a:ext cx="7315200" cy="1508105"/>
          </a:xfrm>
          <a:prstGeom prst="rect">
            <a:avLst/>
          </a:prstGeom>
          <a:noFill/>
        </p:spPr>
        <p:txBody>
          <a:bodyPr wrap="square" rtlCol="0">
            <a:spAutoFit/>
          </a:bodyPr>
          <a:lstStyle/>
          <a:p>
            <a:r>
              <a:rPr lang="en-GB" sz="2800" u="sng" dirty="0">
                <a:latin typeface="Letter-join No-Lead 4" panose="02000505000000020003" pitchFamily="50" charset="0"/>
              </a:rPr>
              <a:t>School App</a:t>
            </a:r>
            <a:r>
              <a:rPr lang="en-GB" sz="2800" dirty="0">
                <a:latin typeface="Letter-join No-Lead 4" panose="02000505000000020003" pitchFamily="50" charset="0"/>
              </a:rPr>
              <a:t> – </a:t>
            </a:r>
          </a:p>
          <a:p>
            <a:pPr marL="285750" indent="-285750">
              <a:buFont typeface="Arial" panose="020B0604020202020204" pitchFamily="34" charset="0"/>
              <a:buChar char="•"/>
            </a:pPr>
            <a:r>
              <a:rPr lang="en-GB" dirty="0">
                <a:latin typeface="Letter-join No-Lead 4" panose="02000505000000020003" pitchFamily="50" charset="0"/>
              </a:rPr>
              <a:t>To keep up to date with what’s going on in school, please download the school app. </a:t>
            </a:r>
          </a:p>
          <a:p>
            <a:endParaRPr lang="en-GB" sz="2800" u="sng" dirty="0">
              <a:latin typeface="Letter-join No-Lead 4" panose="02000505000000020003" pitchFamily="50" charset="0"/>
            </a:endParaRPr>
          </a:p>
        </p:txBody>
      </p:sp>
    </p:spTree>
    <p:extLst>
      <p:ext uri="{BB962C8B-B14F-4D97-AF65-F5344CB8AC3E}">
        <p14:creationId xmlns:p14="http://schemas.microsoft.com/office/powerpoint/2010/main" val="2701325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960072"/>
            <a:ext cx="5938292" cy="523220"/>
          </a:xfrm>
          <a:prstGeom prst="rect">
            <a:avLst/>
          </a:prstGeom>
          <a:noFill/>
        </p:spPr>
        <p:txBody>
          <a:bodyPr wrap="none" rtlCol="0">
            <a:spAutoFit/>
          </a:bodyPr>
          <a:lstStyle/>
          <a:p>
            <a:r>
              <a:rPr lang="en-GB" sz="2800" u="sng" dirty="0">
                <a:latin typeface="Letter-join No-Lead 4" panose="02000505000000020003" pitchFamily="50" charset="0"/>
              </a:rPr>
              <a:t>School Uniform and Equipment Policy</a:t>
            </a:r>
          </a:p>
        </p:txBody>
      </p:sp>
      <p:sp>
        <p:nvSpPr>
          <p:cNvPr id="3" name="Rectangle 2"/>
          <p:cNvSpPr/>
          <p:nvPr/>
        </p:nvSpPr>
        <p:spPr>
          <a:xfrm>
            <a:off x="838200" y="1828800"/>
            <a:ext cx="7315200" cy="1754326"/>
          </a:xfrm>
          <a:prstGeom prst="rect">
            <a:avLst/>
          </a:prstGeom>
        </p:spPr>
        <p:txBody>
          <a:bodyPr wrap="square">
            <a:spAutoFit/>
          </a:bodyPr>
          <a:lstStyle/>
          <a:p>
            <a:r>
              <a:rPr lang="en-GB" b="1" u="sng" dirty="0">
                <a:latin typeface="Letter-join No-Lead 4" panose="02000505000000020003" pitchFamily="50" charset="0"/>
              </a:rPr>
              <a:t>School Uniform:</a:t>
            </a:r>
            <a:endParaRPr lang="en-GB" dirty="0">
              <a:latin typeface="Letter-join No-Lead 4" panose="02000505000000020003" pitchFamily="50" charset="0"/>
            </a:endParaRPr>
          </a:p>
          <a:p>
            <a:endParaRPr lang="en-GB" b="1" u="sng" dirty="0">
              <a:latin typeface="Letter-join No-Lead 4" panose="02000505000000020003" pitchFamily="50" charset="0"/>
            </a:endParaRPr>
          </a:p>
          <a:p>
            <a:pPr marL="285750" indent="-285750">
              <a:buFont typeface="Wingdings" panose="05000000000000000000" pitchFamily="2" charset="2"/>
              <a:buChar char="§"/>
            </a:pPr>
            <a:r>
              <a:rPr lang="en-GB" dirty="0">
                <a:latin typeface="Letter-join No-Lead 4" panose="02000505000000020003" pitchFamily="50" charset="0"/>
              </a:rPr>
              <a:t>All children must wear school uniform.       </a:t>
            </a:r>
          </a:p>
          <a:p>
            <a:pPr marL="285750" indent="-285750">
              <a:buFont typeface="Wingdings" panose="05000000000000000000" pitchFamily="2" charset="2"/>
              <a:buChar char="§"/>
            </a:pPr>
            <a:r>
              <a:rPr lang="en-GB" dirty="0">
                <a:latin typeface="Letter-join No-Lead 4" panose="02000505000000020003" pitchFamily="50" charset="0"/>
              </a:rPr>
              <a:t>If trainers are worn they must be black.</a:t>
            </a:r>
          </a:p>
          <a:p>
            <a:pPr marL="285750" indent="-285750">
              <a:buFont typeface="Wingdings" panose="05000000000000000000" pitchFamily="2" charset="2"/>
              <a:buChar char="§"/>
            </a:pPr>
            <a:r>
              <a:rPr lang="en-GB" dirty="0">
                <a:latin typeface="Letter-join No-Lead 4" panose="02000505000000020003" pitchFamily="50" charset="0"/>
              </a:rPr>
              <a:t>Ensure </a:t>
            </a:r>
            <a:r>
              <a:rPr lang="en-GB" b="1" u="sng" dirty="0">
                <a:latin typeface="Letter-join No-Lead 4" panose="02000505000000020003" pitchFamily="50" charset="0"/>
              </a:rPr>
              <a:t>all</a:t>
            </a:r>
            <a:r>
              <a:rPr lang="en-GB" dirty="0">
                <a:latin typeface="Letter-join No-Lead 4" panose="02000505000000020003" pitchFamily="50" charset="0"/>
              </a:rPr>
              <a:t> uniform is clearly labelled. </a:t>
            </a:r>
          </a:p>
          <a:p>
            <a:pPr marL="285750" indent="-285750">
              <a:buFont typeface="Wingdings" panose="05000000000000000000" pitchFamily="2" charset="2"/>
              <a:buChar char="§"/>
            </a:pPr>
            <a:endParaRPr lang="en-GB" dirty="0">
              <a:latin typeface="Letter-join No-Lead 4" panose="02000505000000020003" pitchFamily="50" charset="0"/>
            </a:endParaRPr>
          </a:p>
        </p:txBody>
      </p:sp>
      <p:sp>
        <p:nvSpPr>
          <p:cNvPr id="4" name="Rectangle 3"/>
          <p:cNvSpPr/>
          <p:nvPr/>
        </p:nvSpPr>
        <p:spPr>
          <a:xfrm>
            <a:off x="855785" y="3583126"/>
            <a:ext cx="7315200" cy="1477328"/>
          </a:xfrm>
          <a:prstGeom prst="rect">
            <a:avLst/>
          </a:prstGeom>
        </p:spPr>
        <p:txBody>
          <a:bodyPr wrap="square">
            <a:spAutoFit/>
          </a:bodyPr>
          <a:lstStyle/>
          <a:p>
            <a:r>
              <a:rPr lang="en-GB" b="1" u="sng" dirty="0">
                <a:latin typeface="Letter-join No-Lead 4" panose="02000505000000020003" pitchFamily="50" charset="0"/>
              </a:rPr>
              <a:t>Jewellery: </a:t>
            </a:r>
          </a:p>
          <a:p>
            <a:pPr marL="285750" indent="-285750">
              <a:buFont typeface="Wingdings" panose="05000000000000000000" pitchFamily="2" charset="2"/>
              <a:buChar char="§"/>
            </a:pPr>
            <a:endParaRPr lang="en-GB" u="sng" dirty="0">
              <a:latin typeface="Letter-join No-Lead 4" panose="02000505000000020003" pitchFamily="50" charset="0"/>
            </a:endParaRPr>
          </a:p>
          <a:p>
            <a:pPr marL="285750" indent="-285750">
              <a:buFont typeface="Wingdings" panose="05000000000000000000" pitchFamily="2" charset="2"/>
              <a:buChar char="§"/>
            </a:pPr>
            <a:r>
              <a:rPr lang="en-GB" dirty="0">
                <a:latin typeface="Letter-join No-Lead 4" panose="02000505000000020003" pitchFamily="50" charset="0"/>
              </a:rPr>
              <a:t>Jewellery is not to be worn.</a:t>
            </a:r>
          </a:p>
          <a:p>
            <a:pPr marL="285750" indent="-285750">
              <a:buFont typeface="Wingdings" panose="05000000000000000000" pitchFamily="2" charset="2"/>
              <a:buChar char="§"/>
            </a:pPr>
            <a:r>
              <a:rPr lang="en-GB" dirty="0">
                <a:latin typeface="Letter-join No-Lead 4" panose="02000505000000020003" pitchFamily="50" charset="0"/>
              </a:rPr>
              <a:t>Exceptions – a watch and small stud earrings (which must be removed before PE).</a:t>
            </a:r>
          </a:p>
        </p:txBody>
      </p:sp>
      <p:sp>
        <p:nvSpPr>
          <p:cNvPr id="5" name="Rectangle 4"/>
          <p:cNvSpPr/>
          <p:nvPr/>
        </p:nvSpPr>
        <p:spPr>
          <a:xfrm>
            <a:off x="838199" y="5337452"/>
            <a:ext cx="7332785" cy="923330"/>
          </a:xfrm>
          <a:prstGeom prst="rect">
            <a:avLst/>
          </a:prstGeom>
        </p:spPr>
        <p:txBody>
          <a:bodyPr wrap="square">
            <a:spAutoFit/>
          </a:bodyPr>
          <a:lstStyle/>
          <a:p>
            <a:r>
              <a:rPr lang="en-GB" b="1" u="sng" dirty="0">
                <a:latin typeface="Letter-join No-Lead 4" panose="02000505000000020003" pitchFamily="50" charset="0"/>
              </a:rPr>
              <a:t>Equipment</a:t>
            </a:r>
            <a:r>
              <a:rPr lang="en-GB" b="1" dirty="0">
                <a:latin typeface="Letter-join No-Lead 4" panose="02000505000000020003" pitchFamily="50" charset="0"/>
              </a:rPr>
              <a:t>:</a:t>
            </a:r>
          </a:p>
          <a:p>
            <a:endParaRPr lang="en-GB" dirty="0">
              <a:latin typeface="Letter-join No-Lead 4" panose="02000505000000020003" pitchFamily="50" charset="0"/>
            </a:endParaRPr>
          </a:p>
          <a:p>
            <a:r>
              <a:rPr lang="en-GB" dirty="0">
                <a:latin typeface="Letter-join No-Lead 4" panose="02000505000000020003" pitchFamily="50" charset="0"/>
              </a:rPr>
              <a:t>Stationery is provided by the school. </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8400" y="1996597"/>
            <a:ext cx="2770470" cy="2139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6640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2408" y="2038254"/>
            <a:ext cx="7315200" cy="646331"/>
          </a:xfrm>
          <a:prstGeom prst="rect">
            <a:avLst/>
          </a:prstGeom>
          <a:noFill/>
        </p:spPr>
        <p:txBody>
          <a:bodyPr wrap="square" rtlCol="0">
            <a:spAutoFit/>
          </a:bodyPr>
          <a:lstStyle/>
          <a:p>
            <a:r>
              <a:rPr lang="en-GB" b="1" u="sng" dirty="0">
                <a:latin typeface="Letter-join No-Lead 4" panose="02000505000000020003" pitchFamily="50" charset="0"/>
              </a:rPr>
              <a:t>Mobile Phones</a:t>
            </a:r>
            <a:r>
              <a:rPr lang="en-GB" dirty="0">
                <a:latin typeface="Letter-join No-Lead 4" panose="02000505000000020003" pitchFamily="50" charset="0"/>
              </a:rPr>
              <a:t> – Letter sent home regarding mobile phones if your child walks home from school.</a:t>
            </a:r>
          </a:p>
        </p:txBody>
      </p:sp>
      <p:sp>
        <p:nvSpPr>
          <p:cNvPr id="5" name="TextBox 4"/>
          <p:cNvSpPr txBox="1"/>
          <p:nvPr/>
        </p:nvSpPr>
        <p:spPr>
          <a:xfrm>
            <a:off x="677773" y="2811141"/>
            <a:ext cx="7502236" cy="2031325"/>
          </a:xfrm>
          <a:prstGeom prst="rect">
            <a:avLst/>
          </a:prstGeom>
          <a:noFill/>
        </p:spPr>
        <p:txBody>
          <a:bodyPr wrap="square" rtlCol="0">
            <a:spAutoFit/>
          </a:bodyPr>
          <a:lstStyle/>
          <a:p>
            <a:r>
              <a:rPr lang="en-GB" b="1" u="sng" dirty="0">
                <a:latin typeface="Letter-join No-Lead 4" panose="02000505000000020003" pitchFamily="50" charset="0"/>
              </a:rPr>
              <a:t>Money</a:t>
            </a:r>
            <a:r>
              <a:rPr lang="en-GB" dirty="0">
                <a:latin typeface="Letter-join No-Lead 4" panose="02000505000000020003" pitchFamily="50" charset="0"/>
              </a:rPr>
              <a:t> - As we are now a cash free school, the only money which should be brought into school by your children should be for fund raising events.</a:t>
            </a:r>
          </a:p>
          <a:p>
            <a:endParaRPr lang="en-GB" dirty="0">
              <a:latin typeface="Letter-join No-Lead 4" panose="02000505000000020003" pitchFamily="50" charset="0"/>
            </a:endParaRPr>
          </a:p>
          <a:p>
            <a:r>
              <a:rPr lang="en-GB" b="1" u="sng" dirty="0">
                <a:latin typeface="Letter-join No-Lead 4" panose="02000505000000020003" pitchFamily="50" charset="0"/>
              </a:rPr>
              <a:t>Water bottle- </a:t>
            </a:r>
            <a:r>
              <a:rPr lang="en-GB" dirty="0">
                <a:latin typeface="Letter-join No-Lead 4" panose="02000505000000020003" pitchFamily="50" charset="0"/>
              </a:rPr>
              <a:t>Make sure your child brings a water bottle to school every day. </a:t>
            </a:r>
          </a:p>
          <a:p>
            <a:endParaRPr lang="en-GB" dirty="0">
              <a:latin typeface="Letter-join No-Lead 4" panose="02000505000000020003" pitchFamily="50" charset="0"/>
            </a:endParaRPr>
          </a:p>
          <a:p>
            <a:r>
              <a:rPr lang="en-GB" b="1" u="sng" dirty="0">
                <a:latin typeface="Letter-join No-Lead 4" panose="02000505000000020003" pitchFamily="50" charset="0"/>
              </a:rPr>
              <a:t>Snacks for break time- </a:t>
            </a:r>
            <a:r>
              <a:rPr lang="en-GB" dirty="0">
                <a:latin typeface="Letter-join No-Lead 4" panose="02000505000000020003" pitchFamily="50" charset="0"/>
              </a:rPr>
              <a:t>These need to be a healthy snack. </a:t>
            </a:r>
          </a:p>
        </p:txBody>
      </p:sp>
    </p:spTree>
    <p:extLst>
      <p:ext uri="{BB962C8B-B14F-4D97-AF65-F5344CB8AC3E}">
        <p14:creationId xmlns:p14="http://schemas.microsoft.com/office/powerpoint/2010/main" val="614071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47900" y="671447"/>
            <a:ext cx="4636348" cy="646331"/>
          </a:xfrm>
          <a:prstGeom prst="rect">
            <a:avLst/>
          </a:prstGeom>
          <a:noFill/>
        </p:spPr>
        <p:txBody>
          <a:bodyPr wrap="square" rtlCol="0">
            <a:spAutoFit/>
          </a:bodyPr>
          <a:lstStyle/>
          <a:p>
            <a:pPr algn="ctr"/>
            <a:r>
              <a:rPr lang="en-GB" sz="3600" u="sng" dirty="0">
                <a:solidFill>
                  <a:schemeClr val="accent1">
                    <a:lumMod val="50000"/>
                  </a:schemeClr>
                </a:solidFill>
                <a:latin typeface="Letter-join No-Lead 4" panose="02000505000000020003" pitchFamily="50" charset="0"/>
              </a:rPr>
              <a:t>TIMETABLE</a:t>
            </a:r>
            <a:endParaRPr lang="en-US" sz="3600" u="sng" dirty="0">
              <a:solidFill>
                <a:schemeClr val="accent1">
                  <a:lumMod val="50000"/>
                </a:schemeClr>
              </a:solidFill>
              <a:latin typeface="Letter-join No-Lead 4" panose="02000505000000020003" pitchFamily="50" charset="0"/>
            </a:endParaRPr>
          </a:p>
        </p:txBody>
      </p:sp>
      <p:sp>
        <p:nvSpPr>
          <p:cNvPr id="3" name="TextBox 2"/>
          <p:cNvSpPr txBox="1"/>
          <p:nvPr/>
        </p:nvSpPr>
        <p:spPr>
          <a:xfrm>
            <a:off x="413174" y="1371600"/>
            <a:ext cx="8305800" cy="4401205"/>
          </a:xfrm>
          <a:prstGeom prst="rect">
            <a:avLst/>
          </a:prstGeom>
          <a:noFill/>
        </p:spPr>
        <p:txBody>
          <a:bodyPr wrap="square" rtlCol="0">
            <a:spAutoFit/>
          </a:bodyPr>
          <a:lstStyle/>
          <a:p>
            <a:r>
              <a:rPr lang="en-GB" sz="2800" dirty="0">
                <a:latin typeface="Letter-join No-Lead 4" panose="02000505000000020003" pitchFamily="50" charset="0"/>
              </a:rPr>
              <a:t>Your child’s weekly timetable is available on the Thomas </a:t>
            </a:r>
            <a:r>
              <a:rPr lang="en-GB" sz="2800" dirty="0" err="1">
                <a:latin typeface="Letter-join No-Lead 4" panose="02000505000000020003" pitchFamily="50" charset="0"/>
              </a:rPr>
              <a:t>Willingale</a:t>
            </a:r>
            <a:r>
              <a:rPr lang="en-GB" sz="2800" dirty="0">
                <a:latin typeface="Letter-join No-Lead 4" panose="02000505000000020003" pitchFamily="50" charset="0"/>
              </a:rPr>
              <a:t> website.  </a:t>
            </a:r>
          </a:p>
          <a:p>
            <a:endParaRPr lang="en-GB" sz="2800" dirty="0">
              <a:latin typeface="Letter-join No-Lead 4" panose="02000505000000020003" pitchFamily="50" charset="0"/>
            </a:endParaRPr>
          </a:p>
          <a:p>
            <a:r>
              <a:rPr lang="en-GB" sz="2800" dirty="0">
                <a:latin typeface="Letter-join No-Lead 4" panose="02000505000000020003" pitchFamily="50" charset="0"/>
              </a:rPr>
              <a:t>However, just to make you aware, PE is on the following days:</a:t>
            </a:r>
          </a:p>
          <a:p>
            <a:endParaRPr lang="en-GB" sz="2800" dirty="0">
              <a:solidFill>
                <a:srgbClr val="FF0000"/>
              </a:solidFill>
              <a:latin typeface="Letter-join No-Lead 4" panose="02000505000000020003" pitchFamily="50" charset="0"/>
            </a:endParaRPr>
          </a:p>
          <a:p>
            <a:r>
              <a:rPr lang="en-GB" sz="2800" dirty="0">
                <a:solidFill>
                  <a:srgbClr val="FF0000"/>
                </a:solidFill>
                <a:latin typeface="Letter-join No-Lead 4" panose="02000505000000020003" pitchFamily="50" charset="0"/>
              </a:rPr>
              <a:t>Wednesday and Friday</a:t>
            </a:r>
          </a:p>
          <a:p>
            <a:endParaRPr lang="en-GB" sz="2800" dirty="0">
              <a:latin typeface="Letter-join No-Lead 4" panose="02000505000000020003" pitchFamily="50" charset="0"/>
            </a:endParaRPr>
          </a:p>
          <a:p>
            <a:r>
              <a:rPr lang="en-GB" sz="2800" dirty="0">
                <a:latin typeface="Letter-join No-Lead 4" panose="02000505000000020003" pitchFamily="50" charset="0"/>
              </a:rPr>
              <a:t>Your child should arrive dressed in their full PE kit on those days (trainers for outside activities). </a:t>
            </a:r>
          </a:p>
        </p:txBody>
      </p:sp>
      <p:sp>
        <p:nvSpPr>
          <p:cNvPr id="4" name="Rectangle 3"/>
          <p:cNvSpPr/>
          <p:nvPr/>
        </p:nvSpPr>
        <p:spPr>
          <a:xfrm>
            <a:off x="609600" y="5867400"/>
            <a:ext cx="237566" cy="369332"/>
          </a:xfrm>
          <a:prstGeom prst="rect">
            <a:avLst/>
          </a:prstGeom>
        </p:spPr>
        <p:txBody>
          <a:bodyPr wrap="none">
            <a:spAutoFit/>
          </a:bodyPr>
          <a:lstStyle/>
          <a:p>
            <a:r>
              <a:rPr lang="en-GB" dirty="0"/>
              <a:t> </a:t>
            </a:r>
            <a:endParaRPr lang="en-US" dirty="0"/>
          </a:p>
        </p:txBody>
      </p:sp>
    </p:spTree>
    <p:extLst>
      <p:ext uri="{BB962C8B-B14F-4D97-AF65-F5344CB8AC3E}">
        <p14:creationId xmlns:p14="http://schemas.microsoft.com/office/powerpoint/2010/main" val="3865576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0" y="508098"/>
            <a:ext cx="4191001" cy="646331"/>
          </a:xfrm>
          <a:prstGeom prst="rect">
            <a:avLst/>
          </a:prstGeom>
          <a:noFill/>
        </p:spPr>
        <p:txBody>
          <a:bodyPr wrap="square" rtlCol="0">
            <a:spAutoFit/>
          </a:bodyPr>
          <a:lstStyle/>
          <a:p>
            <a:pPr algn="ctr"/>
            <a:r>
              <a:rPr lang="en-GB" sz="3600" u="sng" dirty="0">
                <a:solidFill>
                  <a:schemeClr val="accent1">
                    <a:lumMod val="50000"/>
                  </a:schemeClr>
                </a:solidFill>
                <a:latin typeface="Letter-join No-Lead 4" panose="02000505000000020003" pitchFamily="50" charset="0"/>
              </a:rPr>
              <a:t>TIMETABLE</a:t>
            </a:r>
            <a:endParaRPr lang="en-US" sz="3600" u="sng" dirty="0">
              <a:solidFill>
                <a:schemeClr val="accent1">
                  <a:lumMod val="50000"/>
                </a:schemeClr>
              </a:solidFill>
              <a:latin typeface="Letter-join No-Lead 4" panose="02000505000000020003" pitchFamily="50" charset="0"/>
            </a:endParaRPr>
          </a:p>
        </p:txBody>
      </p:sp>
      <p:sp>
        <p:nvSpPr>
          <p:cNvPr id="4" name="Rectangle 3"/>
          <p:cNvSpPr/>
          <p:nvPr/>
        </p:nvSpPr>
        <p:spPr>
          <a:xfrm>
            <a:off x="609600" y="5867400"/>
            <a:ext cx="237566" cy="369332"/>
          </a:xfrm>
          <a:prstGeom prst="rect">
            <a:avLst/>
          </a:prstGeom>
        </p:spPr>
        <p:txBody>
          <a:bodyPr wrap="none">
            <a:spAutoFit/>
          </a:bodyPr>
          <a:lstStyle/>
          <a:p>
            <a:r>
              <a:rPr lang="en-GB" dirty="0"/>
              <a:t> </a:t>
            </a:r>
            <a:endParaRPr lang="en-US" dirty="0"/>
          </a:p>
        </p:txBody>
      </p:sp>
      <p:pic>
        <p:nvPicPr>
          <p:cNvPr id="6" name="Picture 5">
            <a:extLst>
              <a:ext uri="{FF2B5EF4-FFF2-40B4-BE49-F238E27FC236}">
                <a16:creationId xmlns:a16="http://schemas.microsoft.com/office/drawing/2014/main" id="{01E1F464-168C-7D60-981B-CB4364E4D3BE}"/>
              </a:ext>
            </a:extLst>
          </p:cNvPr>
          <p:cNvPicPr>
            <a:picLocks noChangeAspect="1"/>
          </p:cNvPicPr>
          <p:nvPr/>
        </p:nvPicPr>
        <p:blipFill>
          <a:blip r:embed="rId2"/>
          <a:stretch>
            <a:fillRect/>
          </a:stretch>
        </p:blipFill>
        <p:spPr>
          <a:xfrm>
            <a:off x="912019" y="1166621"/>
            <a:ext cx="7319962" cy="5373750"/>
          </a:xfrm>
          <a:prstGeom prst="rect">
            <a:avLst/>
          </a:prstGeom>
        </p:spPr>
      </p:pic>
    </p:spTree>
    <p:extLst>
      <p:ext uri="{BB962C8B-B14F-4D97-AF65-F5344CB8AC3E}">
        <p14:creationId xmlns:p14="http://schemas.microsoft.com/office/powerpoint/2010/main" val="3086705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7673" y="278620"/>
            <a:ext cx="8222927" cy="646331"/>
          </a:xfrm>
          <a:prstGeom prst="rect">
            <a:avLst/>
          </a:prstGeom>
          <a:noFill/>
        </p:spPr>
        <p:txBody>
          <a:bodyPr wrap="square" rtlCol="0">
            <a:spAutoFit/>
          </a:bodyPr>
          <a:lstStyle/>
          <a:p>
            <a:pPr algn="ctr"/>
            <a:r>
              <a:rPr lang="en-GB" sz="3600" u="sng" dirty="0">
                <a:solidFill>
                  <a:schemeClr val="accent1">
                    <a:lumMod val="50000"/>
                  </a:schemeClr>
                </a:solidFill>
                <a:latin typeface="Letter-join No-Lead 4" panose="02000505000000020003" pitchFamily="50" charset="0"/>
              </a:rPr>
              <a:t>THE YEAR 5 CURRICULUM </a:t>
            </a:r>
            <a:endParaRPr lang="en-US" sz="3600" u="sng" dirty="0">
              <a:solidFill>
                <a:schemeClr val="accent1">
                  <a:lumMod val="50000"/>
                </a:schemeClr>
              </a:solidFill>
              <a:latin typeface="Letter-join No-Lead 4" panose="02000505000000020003" pitchFamily="50" charset="0"/>
            </a:endParaRPr>
          </a:p>
        </p:txBody>
      </p:sp>
      <p:sp>
        <p:nvSpPr>
          <p:cNvPr id="3" name="TextBox 2"/>
          <p:cNvSpPr txBox="1"/>
          <p:nvPr/>
        </p:nvSpPr>
        <p:spPr>
          <a:xfrm>
            <a:off x="684627" y="1167823"/>
            <a:ext cx="8154574" cy="523220"/>
          </a:xfrm>
          <a:prstGeom prst="rect">
            <a:avLst/>
          </a:prstGeom>
          <a:noFill/>
        </p:spPr>
        <p:txBody>
          <a:bodyPr wrap="square" rtlCol="0">
            <a:spAutoFit/>
          </a:bodyPr>
          <a:lstStyle/>
          <a:p>
            <a:r>
              <a:rPr lang="en-GB" sz="2800" u="sng" dirty="0">
                <a:latin typeface="Letter-join No-Lead 4" panose="02000505000000020003" pitchFamily="50" charset="0"/>
              </a:rPr>
              <a:t>MATHEMATICS – some of the main targets</a:t>
            </a:r>
            <a:endParaRPr lang="en-US" sz="2800" u="sng" dirty="0">
              <a:latin typeface="Letter-join No-Lead 4" panose="02000505000000020003" pitchFamily="50"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478375099"/>
              </p:ext>
            </p:extLst>
          </p:nvPr>
        </p:nvGraphicFramePr>
        <p:xfrm>
          <a:off x="2362200" y="1828800"/>
          <a:ext cx="5957849" cy="4373992"/>
        </p:xfrm>
        <a:graphic>
          <a:graphicData uri="http://schemas.openxmlformats.org/drawingml/2006/table">
            <a:tbl>
              <a:tblPr firstRow="1" bandRow="1">
                <a:tableStyleId>{5C22544A-7EE6-4342-B048-85BDC9FD1C3A}</a:tableStyleId>
              </a:tblPr>
              <a:tblGrid>
                <a:gridCol w="5957849">
                  <a:extLst>
                    <a:ext uri="{9D8B030D-6E8A-4147-A177-3AD203B41FA5}">
                      <a16:colId xmlns:a16="http://schemas.microsoft.com/office/drawing/2014/main" val="20000"/>
                    </a:ext>
                  </a:extLst>
                </a:gridCol>
              </a:tblGrid>
              <a:tr h="501058">
                <a:tc>
                  <a:txBody>
                    <a:bodyPr/>
                    <a:lstStyle/>
                    <a:p>
                      <a:pPr algn="ctr"/>
                      <a:r>
                        <a:rPr lang="en-GB" dirty="0"/>
                        <a:t>YEAR 5</a:t>
                      </a:r>
                      <a:endParaRPr lang="en-US" dirty="0"/>
                    </a:p>
                  </a:txBody>
                  <a:tcPr/>
                </a:tc>
                <a:extLst>
                  <a:ext uri="{0D108BD9-81ED-4DB2-BD59-A6C34878D82A}">
                    <a16:rowId xmlns:a16="http://schemas.microsoft.com/office/drawing/2014/main" val="10000"/>
                  </a:ext>
                </a:extLst>
              </a:tr>
              <a:tr h="864840">
                <a:tc>
                  <a:txBody>
                    <a:bodyPr/>
                    <a:lstStyle/>
                    <a:p>
                      <a:r>
                        <a:rPr lang="en-GB" dirty="0"/>
                        <a:t>To</a:t>
                      </a:r>
                      <a:r>
                        <a:rPr lang="en-GB" baseline="0" dirty="0"/>
                        <a:t> recall multiplication and division facts to 12 x 12 (Year 4)</a:t>
                      </a:r>
                      <a:endParaRPr lang="en-US" dirty="0"/>
                    </a:p>
                  </a:txBody>
                  <a:tcPr/>
                </a:tc>
                <a:extLst>
                  <a:ext uri="{0D108BD9-81ED-4DB2-BD59-A6C34878D82A}">
                    <a16:rowId xmlns:a16="http://schemas.microsoft.com/office/drawing/2014/main" val="10001"/>
                  </a:ext>
                </a:extLst>
              </a:tr>
              <a:tr h="501058">
                <a:tc>
                  <a:txBody>
                    <a:bodyPr/>
                    <a:lstStyle/>
                    <a:p>
                      <a:r>
                        <a:rPr lang="en-GB" dirty="0"/>
                        <a:t>To compare and order numbers to at least a 1,000,000.</a:t>
                      </a:r>
                      <a:endParaRPr lang="en-US" dirty="0"/>
                    </a:p>
                  </a:txBody>
                  <a:tcPr/>
                </a:tc>
                <a:extLst>
                  <a:ext uri="{0D108BD9-81ED-4DB2-BD59-A6C34878D82A}">
                    <a16:rowId xmlns:a16="http://schemas.microsoft.com/office/drawing/2014/main" val="10002"/>
                  </a:ext>
                </a:extLst>
              </a:tr>
              <a:tr h="864840">
                <a:tc>
                  <a:txBody>
                    <a:bodyPr/>
                    <a:lstStyle/>
                    <a:p>
                      <a:r>
                        <a:rPr lang="en-GB" dirty="0"/>
                        <a:t>To recognise the place value of each digit</a:t>
                      </a:r>
                      <a:r>
                        <a:rPr lang="en-GB" baseline="0" dirty="0"/>
                        <a:t> in a 5 digit number.</a:t>
                      </a:r>
                      <a:endParaRPr lang="en-US" dirty="0"/>
                    </a:p>
                  </a:txBody>
                  <a:tcPr/>
                </a:tc>
                <a:extLst>
                  <a:ext uri="{0D108BD9-81ED-4DB2-BD59-A6C34878D82A}">
                    <a16:rowId xmlns:a16="http://schemas.microsoft.com/office/drawing/2014/main" val="10003"/>
                  </a:ext>
                </a:extLst>
              </a:tr>
              <a:tr h="501058">
                <a:tc>
                  <a:txBody>
                    <a:bodyPr/>
                    <a:lstStyle/>
                    <a:p>
                      <a:r>
                        <a:rPr lang="en-GB" sz="1800" dirty="0">
                          <a:effectLst/>
                          <a:latin typeface="Calibri"/>
                          <a:ea typeface="+mn-ea"/>
                          <a:cs typeface="Times New Roman"/>
                        </a:rPr>
                        <a:t>I can add and subtract numbers mentally with increasingly large numbers.</a:t>
                      </a:r>
                      <a:endParaRPr lang="en-US" dirty="0"/>
                    </a:p>
                  </a:txBody>
                  <a:tcPr/>
                </a:tc>
                <a:extLst>
                  <a:ext uri="{0D108BD9-81ED-4DB2-BD59-A6C34878D82A}">
                    <a16:rowId xmlns:a16="http://schemas.microsoft.com/office/drawing/2014/main" val="10004"/>
                  </a:ext>
                </a:extLst>
              </a:tr>
              <a:tr h="501058">
                <a:tc>
                  <a:txBody>
                    <a:bodyPr/>
                    <a:lstStyle/>
                    <a:p>
                      <a:r>
                        <a:rPr lang="en-GB" dirty="0"/>
                        <a:t>To convert between different units of measure.</a:t>
                      </a:r>
                      <a:endParaRPr lang="en-US" dirty="0"/>
                    </a:p>
                  </a:txBody>
                  <a:tcPr/>
                </a:tc>
                <a:extLst>
                  <a:ext uri="{0D108BD9-81ED-4DB2-BD59-A6C34878D82A}">
                    <a16:rowId xmlns:a16="http://schemas.microsoft.com/office/drawing/2014/main" val="10005"/>
                  </a:ext>
                </a:extLst>
              </a:tr>
              <a:tr h="501058">
                <a:tc>
                  <a:txBody>
                    <a:bodyPr/>
                    <a:lstStyle/>
                    <a:p>
                      <a:r>
                        <a:rPr lang="en-GB" sz="1800" dirty="0">
                          <a:effectLst/>
                          <a:latin typeface="Calibri"/>
                          <a:ea typeface="+mn-ea"/>
                          <a:cs typeface="Times New Roman"/>
                        </a:rPr>
                        <a:t>I can find fractions, decimals and percentages of amounts.</a:t>
                      </a:r>
                      <a:endParaRPr lang="en-US"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743490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7338" y="609600"/>
            <a:ext cx="6011582" cy="523220"/>
          </a:xfrm>
          <a:prstGeom prst="rect">
            <a:avLst/>
          </a:prstGeom>
          <a:noFill/>
        </p:spPr>
        <p:txBody>
          <a:bodyPr wrap="none" rtlCol="0">
            <a:spAutoFit/>
          </a:bodyPr>
          <a:lstStyle/>
          <a:p>
            <a:r>
              <a:rPr lang="en-GB" sz="2800" u="sng" dirty="0">
                <a:latin typeface="Letter-join No-Lead 4" panose="02000505000000020003" pitchFamily="50" charset="0"/>
              </a:rPr>
              <a:t>WRITING – some of the main targets</a:t>
            </a:r>
            <a:endParaRPr lang="en-US" sz="2800" u="sng" dirty="0">
              <a:latin typeface="Letter-join No-Lead 4" panose="02000505000000020003" pitchFamily="50"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00317725"/>
              </p:ext>
            </p:extLst>
          </p:nvPr>
        </p:nvGraphicFramePr>
        <p:xfrm>
          <a:off x="1066800" y="1524000"/>
          <a:ext cx="7696200" cy="4938107"/>
        </p:xfrm>
        <a:graphic>
          <a:graphicData uri="http://schemas.openxmlformats.org/drawingml/2006/table">
            <a:tbl>
              <a:tblPr firstRow="1" bandRow="1">
                <a:tableStyleId>{5C22544A-7EE6-4342-B048-85BDC9FD1C3A}</a:tableStyleId>
              </a:tblPr>
              <a:tblGrid>
                <a:gridCol w="7696200">
                  <a:extLst>
                    <a:ext uri="{9D8B030D-6E8A-4147-A177-3AD203B41FA5}">
                      <a16:colId xmlns:a16="http://schemas.microsoft.com/office/drawing/2014/main" val="20000"/>
                    </a:ext>
                  </a:extLst>
                </a:gridCol>
              </a:tblGrid>
              <a:tr h="424754">
                <a:tc>
                  <a:txBody>
                    <a:bodyPr/>
                    <a:lstStyle/>
                    <a:p>
                      <a:pPr algn="ctr"/>
                      <a:r>
                        <a:rPr lang="en-GB" dirty="0"/>
                        <a:t>Year 5</a:t>
                      </a:r>
                      <a:endParaRPr lang="en-US" dirty="0"/>
                    </a:p>
                  </a:txBody>
                  <a:tcPr/>
                </a:tc>
                <a:extLst>
                  <a:ext uri="{0D108BD9-81ED-4DB2-BD59-A6C34878D82A}">
                    <a16:rowId xmlns:a16="http://schemas.microsoft.com/office/drawing/2014/main" val="10000"/>
                  </a:ext>
                </a:extLst>
              </a:tr>
              <a:tr h="8141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To spell the commonly </a:t>
                      </a:r>
                      <a:r>
                        <a:rPr lang="en-GB" sz="1600" dirty="0" err="1"/>
                        <a:t>mis</a:t>
                      </a:r>
                      <a:r>
                        <a:rPr lang="en-GB" sz="1600" dirty="0"/>
                        <a:t>-spelt words from the year 3/ 4</a:t>
                      </a:r>
                      <a:r>
                        <a:rPr lang="en-GB" sz="1600" baseline="0" dirty="0"/>
                        <a:t> and </a:t>
                      </a:r>
                      <a:r>
                        <a:rPr lang="en-GB" sz="1600" dirty="0"/>
                        <a:t>5/6 list. </a:t>
                      </a:r>
                      <a:endParaRPr lang="en-US" sz="1600" dirty="0"/>
                    </a:p>
                  </a:txBody>
                  <a:tcPr/>
                </a:tc>
                <a:extLst>
                  <a:ext uri="{0D108BD9-81ED-4DB2-BD59-A6C34878D82A}">
                    <a16:rowId xmlns:a16="http://schemas.microsoft.com/office/drawing/2014/main" val="10001"/>
                  </a:ext>
                </a:extLst>
              </a:tr>
              <a:tr h="752515">
                <a:tc>
                  <a:txBody>
                    <a:bodyPr/>
                    <a:lstStyle/>
                    <a:p>
                      <a:r>
                        <a:rPr lang="en-GB" sz="1600" kern="1200" dirty="0">
                          <a:solidFill>
                            <a:srgbClr val="000000"/>
                          </a:solidFill>
                          <a:effectLst/>
                          <a:latin typeface="Calibri"/>
                          <a:ea typeface="+mn-ea"/>
                          <a:cs typeface="+mn-cs"/>
                        </a:rPr>
                        <a:t>I can produce legible , joined handwriting.</a:t>
                      </a:r>
                      <a:endParaRPr lang="en-US" sz="1600" dirty="0"/>
                    </a:p>
                  </a:txBody>
                  <a:tcPr/>
                </a:tc>
                <a:extLst>
                  <a:ext uri="{0D108BD9-81ED-4DB2-BD59-A6C34878D82A}">
                    <a16:rowId xmlns:a16="http://schemas.microsoft.com/office/drawing/2014/main" val="10002"/>
                  </a:ext>
                </a:extLst>
              </a:tr>
              <a:tr h="619432">
                <a:tc>
                  <a:txBody>
                    <a:bodyPr/>
                    <a:lstStyle/>
                    <a:p>
                      <a:r>
                        <a:rPr lang="en-GB" sz="1600" kern="1200" dirty="0">
                          <a:solidFill>
                            <a:srgbClr val="000000"/>
                          </a:solidFill>
                          <a:effectLst/>
                          <a:latin typeface="Calibri"/>
                          <a:ea typeface="+mn-ea"/>
                          <a:cs typeface="+mn-cs"/>
                        </a:rPr>
                        <a:t>I can use the correct features and sentence structure matched to the text type we are working on.</a:t>
                      </a:r>
                      <a:endParaRPr lang="en-US" sz="1600" dirty="0"/>
                    </a:p>
                  </a:txBody>
                  <a:tcPr/>
                </a:tc>
                <a:extLst>
                  <a:ext uri="{0D108BD9-81ED-4DB2-BD59-A6C34878D82A}">
                    <a16:rowId xmlns:a16="http://schemas.microsoft.com/office/drawing/2014/main" val="10003"/>
                  </a:ext>
                </a:extLst>
              </a:tr>
              <a:tr h="619432">
                <a:tc>
                  <a:txBody>
                    <a:bodyPr/>
                    <a:lstStyle/>
                    <a:p>
                      <a:r>
                        <a:rPr lang="en-GB" sz="1600" kern="1200" dirty="0">
                          <a:solidFill>
                            <a:srgbClr val="000000"/>
                          </a:solidFill>
                          <a:effectLst/>
                          <a:latin typeface="Calibri"/>
                          <a:ea typeface="+mn-ea"/>
                          <a:cs typeface="+mn-cs"/>
                        </a:rPr>
                        <a:t>I can organise my writing into paragraphs to show different information or events. </a:t>
                      </a:r>
                      <a:endParaRPr lang="en-US" sz="1600" dirty="0"/>
                    </a:p>
                  </a:txBody>
                  <a:tcPr/>
                </a:tc>
                <a:extLst>
                  <a:ext uri="{0D108BD9-81ED-4DB2-BD59-A6C34878D82A}">
                    <a16:rowId xmlns:a16="http://schemas.microsoft.com/office/drawing/2014/main" val="10004"/>
                  </a:ext>
                </a:extLst>
              </a:tr>
              <a:tr h="442452">
                <a:tc>
                  <a:txBody>
                    <a:bodyPr/>
                    <a:lstStyle/>
                    <a:p>
                      <a:pPr>
                        <a:spcAft>
                          <a:spcPts val="0"/>
                        </a:spcAft>
                        <a:tabLst>
                          <a:tab pos="457200" algn="l"/>
                        </a:tabLst>
                      </a:pPr>
                      <a:r>
                        <a:rPr lang="en-GB" sz="1600" dirty="0">
                          <a:solidFill>
                            <a:srgbClr val="000000"/>
                          </a:solidFill>
                          <a:effectLst/>
                          <a:latin typeface="Calibri"/>
                          <a:ea typeface="Times New Roman"/>
                          <a:cs typeface="Times New Roman"/>
                        </a:rPr>
                        <a:t>I can evaluate and edit by ensuring mostly consistent and correct use of tense throughout a piece of writing.</a:t>
                      </a:r>
                      <a:endParaRPr lang="en-GB" sz="2800" dirty="0">
                        <a:solidFill>
                          <a:srgbClr val="000000"/>
                        </a:solidFill>
                        <a:effectLst/>
                        <a:latin typeface="Tahoma"/>
                        <a:ea typeface="Times New Roman"/>
                        <a:cs typeface="Times New Roman"/>
                      </a:endParaRPr>
                    </a:p>
                    <a:p>
                      <a:endParaRPr lang="en-US" sz="1600" dirty="0"/>
                    </a:p>
                  </a:txBody>
                  <a:tcPr/>
                </a:tc>
                <a:extLst>
                  <a:ext uri="{0D108BD9-81ED-4DB2-BD59-A6C34878D82A}">
                    <a16:rowId xmlns:a16="http://schemas.microsoft.com/office/drawing/2014/main" val="10005"/>
                  </a:ext>
                </a:extLst>
              </a:tr>
              <a:tr h="884903">
                <a:tc>
                  <a:txBody>
                    <a:bodyPr/>
                    <a:lstStyle/>
                    <a:p>
                      <a:r>
                        <a:rPr lang="en-GB" sz="1600" kern="1200" dirty="0">
                          <a:solidFill>
                            <a:srgbClr val="000000"/>
                          </a:solidFill>
                          <a:effectLst/>
                          <a:latin typeface="Calibri"/>
                          <a:ea typeface="+mn-ea"/>
                          <a:cs typeface="+mn-cs"/>
                        </a:rPr>
                        <a:t>I can use capital letters, full stops, question marks, commas for lists and apostrophes for contraction mostly correcting.</a:t>
                      </a:r>
                      <a:endParaRPr lang="en-US" sz="16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241976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609600"/>
            <a:ext cx="5896166" cy="523220"/>
          </a:xfrm>
          <a:prstGeom prst="rect">
            <a:avLst/>
          </a:prstGeom>
          <a:noFill/>
        </p:spPr>
        <p:txBody>
          <a:bodyPr wrap="none" rtlCol="0">
            <a:spAutoFit/>
          </a:bodyPr>
          <a:lstStyle/>
          <a:p>
            <a:r>
              <a:rPr lang="en-GB" sz="2800" u="sng" dirty="0">
                <a:latin typeface="Letter-join No-Lead 4" panose="02000505000000020003" pitchFamily="50" charset="0"/>
              </a:rPr>
              <a:t>READING – some of the main targets</a:t>
            </a:r>
            <a:endParaRPr lang="en-US" sz="2800" u="sng" dirty="0">
              <a:latin typeface="Letter-join No-Lead 4" panose="02000505000000020003" pitchFamily="50" charset="0"/>
            </a:endParaRPr>
          </a:p>
        </p:txBody>
      </p:sp>
      <p:graphicFrame>
        <p:nvGraphicFramePr>
          <p:cNvPr id="3" name="Table 2"/>
          <p:cNvGraphicFramePr>
            <a:graphicFrameLocks noGrp="1"/>
          </p:cNvGraphicFramePr>
          <p:nvPr>
            <p:extLst>
              <p:ext uri="{D42A27DB-BD31-4B8C-83A1-F6EECF244321}">
                <p14:modId xmlns:p14="http://schemas.microsoft.com/office/powerpoint/2010/main" val="884036081"/>
              </p:ext>
            </p:extLst>
          </p:nvPr>
        </p:nvGraphicFramePr>
        <p:xfrm>
          <a:off x="1524000" y="1397000"/>
          <a:ext cx="6705600" cy="4851402"/>
        </p:xfrm>
        <a:graphic>
          <a:graphicData uri="http://schemas.openxmlformats.org/drawingml/2006/table">
            <a:tbl>
              <a:tblPr firstRow="1" bandRow="1">
                <a:tableStyleId>{5C22544A-7EE6-4342-B048-85BDC9FD1C3A}</a:tableStyleId>
              </a:tblPr>
              <a:tblGrid>
                <a:gridCol w="6705600">
                  <a:extLst>
                    <a:ext uri="{9D8B030D-6E8A-4147-A177-3AD203B41FA5}">
                      <a16:colId xmlns:a16="http://schemas.microsoft.com/office/drawing/2014/main" val="20000"/>
                    </a:ext>
                  </a:extLst>
                </a:gridCol>
              </a:tblGrid>
              <a:tr h="684030">
                <a:tc>
                  <a:txBody>
                    <a:bodyPr/>
                    <a:lstStyle/>
                    <a:p>
                      <a:pPr algn="ctr"/>
                      <a:r>
                        <a:rPr lang="en-US" dirty="0"/>
                        <a:t>Year 5</a:t>
                      </a:r>
                    </a:p>
                  </a:txBody>
                  <a:tcPr/>
                </a:tc>
                <a:extLst>
                  <a:ext uri="{0D108BD9-81ED-4DB2-BD59-A6C34878D82A}">
                    <a16:rowId xmlns:a16="http://schemas.microsoft.com/office/drawing/2014/main" val="10000"/>
                  </a:ext>
                </a:extLst>
              </a:tr>
              <a:tr h="1180653">
                <a:tc>
                  <a:txBody>
                    <a:bodyPr/>
                    <a:lstStyle/>
                    <a:p>
                      <a:r>
                        <a:rPr lang="en-GB" sz="1800" dirty="0">
                          <a:effectLst/>
                          <a:latin typeface="Arial"/>
                          <a:ea typeface="Times New Roman"/>
                        </a:rPr>
                        <a:t>I can read age appropriate books with confidence and fluency (including whole novels)</a:t>
                      </a:r>
                      <a:endParaRPr lang="en-US" dirty="0"/>
                    </a:p>
                  </a:txBody>
                  <a:tcPr/>
                </a:tc>
                <a:extLst>
                  <a:ext uri="{0D108BD9-81ED-4DB2-BD59-A6C34878D82A}">
                    <a16:rowId xmlns:a16="http://schemas.microsoft.com/office/drawing/2014/main" val="10001"/>
                  </a:ext>
                </a:extLst>
              </a:tr>
              <a:tr h="1618659">
                <a:tc>
                  <a:txBody>
                    <a:bodyPr/>
                    <a:lstStyle/>
                    <a:p>
                      <a:r>
                        <a:rPr lang="en-GB" sz="1800" dirty="0">
                          <a:effectLst/>
                          <a:latin typeface="Calibri"/>
                          <a:ea typeface="+mn-ea"/>
                          <a:cs typeface="Times New Roman"/>
                        </a:rPr>
                        <a:t>I am familiar with and can talk about a wide range of books and text types, including myths, legends and traditional stories and books from other cultures and traditions. I can discuss the features of each.</a:t>
                      </a:r>
                      <a:endParaRPr lang="en-US" dirty="0"/>
                    </a:p>
                  </a:txBody>
                  <a:tcPr/>
                </a:tc>
                <a:extLst>
                  <a:ext uri="{0D108BD9-81ED-4DB2-BD59-A6C34878D82A}">
                    <a16:rowId xmlns:a16="http://schemas.microsoft.com/office/drawing/2014/main" val="10002"/>
                  </a:ext>
                </a:extLst>
              </a:tr>
              <a:tr h="684030">
                <a:tc>
                  <a:txBody>
                    <a:bodyPr/>
                    <a:lstStyle/>
                    <a:p>
                      <a:r>
                        <a:rPr lang="en-GB" sz="1800" kern="1200" dirty="0">
                          <a:solidFill>
                            <a:srgbClr val="000000"/>
                          </a:solidFill>
                          <a:effectLst/>
                          <a:latin typeface="Calibri"/>
                          <a:ea typeface="Times New Roman"/>
                          <a:cs typeface="Arial"/>
                        </a:rPr>
                        <a:t>I can justify inferences with evidence from the text.</a:t>
                      </a:r>
                      <a:endParaRPr lang="en-US" dirty="0"/>
                    </a:p>
                  </a:txBody>
                  <a:tcPr/>
                </a:tc>
                <a:extLst>
                  <a:ext uri="{0D108BD9-81ED-4DB2-BD59-A6C34878D82A}">
                    <a16:rowId xmlns:a16="http://schemas.microsoft.com/office/drawing/2014/main" val="10003"/>
                  </a:ext>
                </a:extLst>
              </a:tr>
              <a:tr h="684030">
                <a:tc>
                  <a:txBody>
                    <a:bodyPr/>
                    <a:lstStyle/>
                    <a:p>
                      <a:r>
                        <a:rPr lang="en-GB" sz="1800" kern="1200" dirty="0">
                          <a:solidFill>
                            <a:srgbClr val="000000"/>
                          </a:solidFill>
                          <a:effectLst/>
                          <a:latin typeface="Calibri"/>
                          <a:ea typeface="Times New Roman"/>
                          <a:cs typeface="Arial"/>
                        </a:rPr>
                        <a:t>I can make predictions from what has been read.</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62809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533400"/>
            <a:ext cx="7086600" cy="646331"/>
          </a:xfrm>
          <a:prstGeom prst="rect">
            <a:avLst/>
          </a:prstGeom>
          <a:noFill/>
        </p:spPr>
        <p:txBody>
          <a:bodyPr wrap="square" rtlCol="0">
            <a:spAutoFit/>
          </a:bodyPr>
          <a:lstStyle/>
          <a:p>
            <a:pPr algn="ctr"/>
            <a:r>
              <a:rPr lang="en-GB" sz="3600" u="sng" dirty="0">
                <a:latin typeface="Letter-join No-Lead 4" panose="02000505000000020003" pitchFamily="50" charset="0"/>
              </a:rPr>
              <a:t>TOPICS AND THEMES</a:t>
            </a:r>
            <a:endParaRPr lang="en-US" sz="3600" u="sng" dirty="0">
              <a:latin typeface="Letter-join No-Lead 4" panose="02000505000000020003" pitchFamily="50"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200568495"/>
              </p:ext>
            </p:extLst>
          </p:nvPr>
        </p:nvGraphicFramePr>
        <p:xfrm>
          <a:off x="914400" y="1447800"/>
          <a:ext cx="7086600" cy="3910018"/>
        </p:xfrm>
        <a:graphic>
          <a:graphicData uri="http://schemas.openxmlformats.org/drawingml/2006/table">
            <a:tbl>
              <a:tblPr firstRow="1" bandRow="1">
                <a:tableStyleId>{5C22544A-7EE6-4342-B048-85BDC9FD1C3A}</a:tableStyleId>
              </a:tblPr>
              <a:tblGrid>
                <a:gridCol w="3543300">
                  <a:extLst>
                    <a:ext uri="{9D8B030D-6E8A-4147-A177-3AD203B41FA5}">
                      <a16:colId xmlns:a16="http://schemas.microsoft.com/office/drawing/2014/main" val="20000"/>
                    </a:ext>
                  </a:extLst>
                </a:gridCol>
                <a:gridCol w="3543300">
                  <a:extLst>
                    <a:ext uri="{9D8B030D-6E8A-4147-A177-3AD203B41FA5}">
                      <a16:colId xmlns:a16="http://schemas.microsoft.com/office/drawing/2014/main" val="20001"/>
                    </a:ext>
                  </a:extLst>
                </a:gridCol>
              </a:tblGrid>
              <a:tr h="608502">
                <a:tc>
                  <a:txBody>
                    <a:bodyPr/>
                    <a:lstStyle/>
                    <a:p>
                      <a:pPr algn="ctr"/>
                      <a:r>
                        <a:rPr lang="en-GB" dirty="0"/>
                        <a:t>Subject</a:t>
                      </a:r>
                      <a:endParaRPr lang="en-US" dirty="0"/>
                    </a:p>
                  </a:txBody>
                  <a:tcPr/>
                </a:tc>
                <a:tc>
                  <a:txBody>
                    <a:bodyPr/>
                    <a:lstStyle/>
                    <a:p>
                      <a:pPr algn="ctr"/>
                      <a:r>
                        <a:rPr lang="en-US" dirty="0"/>
                        <a:t>Year</a:t>
                      </a:r>
                      <a:r>
                        <a:rPr lang="en-US" baseline="0" dirty="0"/>
                        <a:t> 5</a:t>
                      </a:r>
                      <a:endParaRPr lang="en-US" dirty="0"/>
                    </a:p>
                  </a:txBody>
                  <a:tcPr/>
                </a:tc>
                <a:extLst>
                  <a:ext uri="{0D108BD9-81ED-4DB2-BD59-A6C34878D82A}">
                    <a16:rowId xmlns:a16="http://schemas.microsoft.com/office/drawing/2014/main" val="10000"/>
                  </a:ext>
                </a:extLst>
              </a:tr>
              <a:tr h="928223">
                <a:tc>
                  <a:txBody>
                    <a:bodyPr/>
                    <a:lstStyle/>
                    <a:p>
                      <a:r>
                        <a:rPr lang="en-GB" dirty="0">
                          <a:latin typeface="Letter-join 4" panose="02000805000000020003" pitchFamily="2" charset="0"/>
                        </a:rPr>
                        <a:t>History/Geography</a:t>
                      </a:r>
                      <a:endParaRPr lang="en-US" dirty="0">
                        <a:latin typeface="Letter-join 4" panose="02000805000000020003" pitchFamily="2" charset="0"/>
                      </a:endParaRPr>
                    </a:p>
                  </a:txBody>
                  <a:tcPr/>
                </a:tc>
                <a:tc>
                  <a:txBody>
                    <a:bodyPr/>
                    <a:lstStyle/>
                    <a:p>
                      <a:r>
                        <a:rPr lang="en-US" dirty="0">
                          <a:latin typeface="Letter-join 4" panose="02000805000000020003" pitchFamily="2" charset="0"/>
                        </a:rPr>
                        <a:t>Achievements</a:t>
                      </a:r>
                      <a:r>
                        <a:rPr lang="en-US" baseline="0" dirty="0">
                          <a:latin typeface="Letter-join 4" panose="02000805000000020003" pitchFamily="2" charset="0"/>
                        </a:rPr>
                        <a:t> and Legacies</a:t>
                      </a:r>
                    </a:p>
                    <a:p>
                      <a:r>
                        <a:rPr lang="en-US" baseline="0" dirty="0">
                          <a:latin typeface="Letter-join 4" panose="02000805000000020003" pitchFamily="2" charset="0"/>
                        </a:rPr>
                        <a:t>Rich &amp; Poor</a:t>
                      </a:r>
                    </a:p>
                    <a:p>
                      <a:r>
                        <a:rPr lang="en-US" baseline="0" dirty="0">
                          <a:latin typeface="Letter-join 4" panose="02000805000000020003" pitchFamily="2" charset="0"/>
                        </a:rPr>
                        <a:t>Balloon Blaster</a:t>
                      </a:r>
                    </a:p>
                    <a:p>
                      <a:r>
                        <a:rPr lang="en-US" baseline="0" dirty="0">
                          <a:latin typeface="Letter-join 4" panose="02000805000000020003" pitchFamily="2" charset="0"/>
                        </a:rPr>
                        <a:t>Earthquakes</a:t>
                      </a:r>
                      <a:endParaRPr lang="en-US" dirty="0">
                        <a:latin typeface="Letter-join 4" panose="02000805000000020003" pitchFamily="2" charset="0"/>
                      </a:endParaRPr>
                    </a:p>
                  </a:txBody>
                  <a:tcPr/>
                </a:tc>
                <a:extLst>
                  <a:ext uri="{0D108BD9-81ED-4DB2-BD59-A6C34878D82A}">
                    <a16:rowId xmlns:a16="http://schemas.microsoft.com/office/drawing/2014/main" val="10001"/>
                  </a:ext>
                </a:extLst>
              </a:tr>
              <a:tr h="649756">
                <a:tc>
                  <a:txBody>
                    <a:bodyPr/>
                    <a:lstStyle/>
                    <a:p>
                      <a:endParaRPr lang="en-US" dirty="0">
                        <a:latin typeface="Letter-join 4" panose="02000805000000020003" pitchFamily="2" charset="0"/>
                      </a:endParaRPr>
                    </a:p>
                  </a:txBody>
                  <a:tcPr/>
                </a:tc>
                <a:tc>
                  <a:txBody>
                    <a:bodyPr/>
                    <a:lstStyle/>
                    <a:p>
                      <a:endParaRPr lang="en-US" dirty="0">
                        <a:latin typeface="Letter-join 4" panose="02000805000000020003" pitchFamily="2" charset="0"/>
                      </a:endParaRPr>
                    </a:p>
                  </a:txBody>
                  <a:tcPr/>
                </a:tc>
                <a:extLst>
                  <a:ext uri="{0D108BD9-81ED-4DB2-BD59-A6C34878D82A}">
                    <a16:rowId xmlns:a16="http://schemas.microsoft.com/office/drawing/2014/main" val="10002"/>
                  </a:ext>
                </a:extLst>
              </a:tr>
              <a:tr h="1418118">
                <a:tc>
                  <a:txBody>
                    <a:bodyPr/>
                    <a:lstStyle/>
                    <a:p>
                      <a:r>
                        <a:rPr lang="en-GB" dirty="0">
                          <a:latin typeface="Letter-join 4" panose="02000805000000020003" pitchFamily="2" charset="0"/>
                        </a:rPr>
                        <a:t>Science</a:t>
                      </a:r>
                      <a:endParaRPr lang="en-US" dirty="0">
                        <a:latin typeface="Letter-join 4" panose="02000805000000020003" pitchFamily="2" charset="0"/>
                      </a:endParaRPr>
                    </a:p>
                  </a:txBody>
                  <a:tcPr/>
                </a:tc>
                <a:tc>
                  <a:txBody>
                    <a:bodyPr/>
                    <a:lstStyle/>
                    <a:p>
                      <a:r>
                        <a:rPr lang="en-US" dirty="0">
                          <a:latin typeface="Letter-join 4" panose="02000805000000020003" pitchFamily="2" charset="0"/>
                        </a:rPr>
                        <a:t>Forces</a:t>
                      </a:r>
                    </a:p>
                    <a:p>
                      <a:r>
                        <a:rPr lang="en-US" dirty="0">
                          <a:latin typeface="Letter-join 4" panose="02000805000000020003" pitchFamily="2" charset="0"/>
                        </a:rPr>
                        <a:t>Properties</a:t>
                      </a:r>
                      <a:r>
                        <a:rPr lang="en-US" baseline="0" dirty="0">
                          <a:latin typeface="Letter-join 4" panose="02000805000000020003" pitchFamily="2" charset="0"/>
                        </a:rPr>
                        <a:t> of Material</a:t>
                      </a:r>
                    </a:p>
                    <a:p>
                      <a:r>
                        <a:rPr lang="en-US" baseline="0" dirty="0">
                          <a:latin typeface="Letter-join 4" panose="02000805000000020003" pitchFamily="2" charset="0"/>
                        </a:rPr>
                        <a:t>Changes – Living things and habitats</a:t>
                      </a:r>
                    </a:p>
                    <a:p>
                      <a:r>
                        <a:rPr lang="en-US" baseline="0" dirty="0">
                          <a:latin typeface="Letter-join 4" panose="02000805000000020003" pitchFamily="2" charset="0"/>
                        </a:rPr>
                        <a:t>Earth and Space</a:t>
                      </a:r>
                    </a:p>
                    <a:p>
                      <a:r>
                        <a:rPr lang="en-US" baseline="0" dirty="0">
                          <a:latin typeface="Letter-join 4" panose="02000805000000020003" pitchFamily="2" charset="0"/>
                        </a:rPr>
                        <a:t>Reproduction – Plants and Animals.</a:t>
                      </a:r>
                      <a:endParaRPr lang="en-US" dirty="0">
                        <a:latin typeface="Letter-join 4" panose="02000805000000020003" pitchFamily="2"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523298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1227</TotalTime>
  <Words>1155</Words>
  <Application>Microsoft Office PowerPoint</Application>
  <PresentationFormat>On-screen Show (4:3)</PresentationFormat>
  <Paragraphs>134</Paragraphs>
  <Slides>17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Constantia</vt:lpstr>
      <vt:lpstr>Letter-join 4</vt:lpstr>
      <vt:lpstr>Letter-join No-Lead 4</vt:lpstr>
      <vt:lpstr>Tahoma</vt:lpstr>
      <vt:lpstr>Wingdings</vt:lpstr>
      <vt:lpstr>Wingdings 2</vt:lpstr>
      <vt:lpstr>Flow</vt:lpstr>
      <vt:lpstr>Welcome to the Year 5 Parent Information Evening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Thomas Willingale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LKS2 parents’ information evening.</dc:title>
  <dc:creator>Mrs J Burgess</dc:creator>
  <cp:lastModifiedBy>Hayley Porter</cp:lastModifiedBy>
  <cp:revision>97</cp:revision>
  <cp:lastPrinted>2022-09-13T10:30:13Z</cp:lastPrinted>
  <dcterms:created xsi:type="dcterms:W3CDTF">2016-08-30T15:07:48Z</dcterms:created>
  <dcterms:modified xsi:type="dcterms:W3CDTF">2024-10-02T12:56:30Z</dcterms:modified>
</cp:coreProperties>
</file>