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2" r:id="rId6"/>
    <p:sldId id="283" r:id="rId7"/>
    <p:sldId id="284" r:id="rId8"/>
    <p:sldId id="280" r:id="rId9"/>
    <p:sldId id="272" r:id="rId10"/>
    <p:sldId id="270" r:id="rId11"/>
    <p:sldId id="273" r:id="rId12"/>
    <p:sldId id="281" r:id="rId13"/>
    <p:sldId id="287" r:id="rId14"/>
    <p:sldId id="274" r:id="rId15"/>
    <p:sldId id="286" r:id="rId16"/>
    <p:sldId id="275" r:id="rId17"/>
    <p:sldId id="288" r:id="rId18"/>
    <p:sldId id="285" r:id="rId19"/>
  </p:sldIdLst>
  <p:sldSz cx="9144000" cy="6858000" type="screen4x3"/>
  <p:notesSz cx="9774238" cy="67246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18" userDrawn="1">
          <p15:clr>
            <a:srgbClr val="A4A3A4"/>
          </p15:clr>
        </p15:guide>
        <p15:guide id="2" pos="307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6BAF57-4C6C-391A-107F-3192EF429209}" v="1" dt="2025-09-15T13:40:32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18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18"/>
        <p:guide pos="307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503" cy="336233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36473" y="0"/>
            <a:ext cx="4235503" cy="336233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fld id="{A4E1602F-B839-D64D-BF42-B27FB163496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87251"/>
            <a:ext cx="4235503" cy="336233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36473" y="6387251"/>
            <a:ext cx="4235503" cy="336233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fld id="{01032B30-A699-DF45-8DD7-7382043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35503" cy="336233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36473" y="0"/>
            <a:ext cx="4235503" cy="336233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fld id="{31048D29-6DAA-0842-980E-F7101F87CF8C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06750" y="504825"/>
            <a:ext cx="3360738" cy="252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98" tIns="45249" rIns="90498" bIns="452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7424" y="3194209"/>
            <a:ext cx="7819390" cy="3026093"/>
          </a:xfrm>
          <a:prstGeom prst="rect">
            <a:avLst/>
          </a:prstGeom>
        </p:spPr>
        <p:txBody>
          <a:bodyPr vert="horz" lIns="90498" tIns="45249" rIns="90498" bIns="4524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87251"/>
            <a:ext cx="4235503" cy="336233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36473" y="6387251"/>
            <a:ext cx="4235503" cy="336233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fld id="{EBB4866D-0F39-854C-93C7-9678E39D8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68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support children from their individual</a:t>
            </a:r>
            <a:r>
              <a:rPr lang="en-US" baseline="0"/>
              <a:t> starting points in all aspects of their learning and this is no different with reading. Use bug club to </a:t>
            </a:r>
            <a:r>
              <a:rPr lang="en-US" baseline="0" err="1"/>
              <a:t>supplment</a:t>
            </a:r>
            <a:r>
              <a:rPr lang="en-US" baseline="0"/>
              <a:t> your child’s reading in print. Stocked book shelves by Class teacher – target children's ability with reading. Lots of comprehension activities to support these skills after finishing </a:t>
            </a:r>
            <a:r>
              <a:rPr lang="en-US" baseline="0" err="1"/>
              <a:t>books.Demo</a:t>
            </a:r>
            <a:r>
              <a:rPr lang="en-US" baseline="0"/>
              <a:t> reading using phonics </a:t>
            </a:r>
          </a:p>
          <a:p>
            <a:r>
              <a:rPr lang="en-US" baseline="0"/>
              <a:t>Ask parents to use photocopied example of red book to sound out the text with others on their table. http://</a:t>
            </a:r>
            <a:r>
              <a:rPr lang="en-US" baseline="0" err="1"/>
              <a:t>www.oxfordowl.co.uk</a:t>
            </a:r>
            <a:r>
              <a:rPr lang="en-US" baseline="0"/>
              <a:t>/</a:t>
            </a:r>
            <a:r>
              <a:rPr lang="en-US" baseline="0" err="1"/>
              <a:t>api</a:t>
            </a:r>
            <a:r>
              <a:rPr lang="en-US" baseline="0"/>
              <a:t>/courses/27/</a:t>
            </a:r>
            <a:r>
              <a:rPr lang="en-US" baseline="0" err="1"/>
              <a:t>digital_books</a:t>
            </a:r>
            <a:r>
              <a:rPr lang="en-US" baseline="0"/>
              <a:t>/1285.html?engine=http%3A%2F%2Foup-oxed-pop-production-assets.s3.amazonaws.com%2Febook-engine%2F  </a:t>
            </a:r>
          </a:p>
          <a:p>
            <a:r>
              <a:rPr lang="en-US"/>
              <a:t>http://</a:t>
            </a:r>
            <a:r>
              <a:rPr lang="en-US" err="1"/>
              <a:t>www.oxfordowl.co.uk</a:t>
            </a:r>
            <a:r>
              <a:rPr lang="en-US"/>
              <a:t>/for-school/</a:t>
            </a:r>
            <a:r>
              <a:rPr lang="en-US" err="1"/>
              <a:t>ebook-collection?view</a:t>
            </a:r>
            <a:r>
              <a:rPr lang="en-US"/>
              <a:t>=</a:t>
            </a:r>
            <a:r>
              <a:rPr lang="en-US" err="1"/>
              <a:t>default&amp;query</a:t>
            </a:r>
            <a:r>
              <a:rPr lang="en-US"/>
              <a:t>=&amp;type=</a:t>
            </a:r>
            <a:r>
              <a:rPr lang="en-US" err="1"/>
              <a:t>book&amp;age_group</a:t>
            </a:r>
            <a:r>
              <a:rPr lang="en-US"/>
              <a:t>=Age+4-5&amp;book_band=&amp;</a:t>
            </a:r>
            <a:r>
              <a:rPr lang="en-US" err="1"/>
              <a:t>book_type</a:t>
            </a:r>
            <a:r>
              <a:rPr lang="en-US"/>
              <a:t>=&amp;series=#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1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16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16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0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2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67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93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6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9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support children from their individual</a:t>
            </a:r>
            <a:r>
              <a:rPr lang="en-US" baseline="0"/>
              <a:t> starting points in all aspects of their learning and this is no different with reading. Use bug club to </a:t>
            </a:r>
            <a:r>
              <a:rPr lang="en-US" baseline="0" err="1"/>
              <a:t>supplment</a:t>
            </a:r>
            <a:r>
              <a:rPr lang="en-US" baseline="0"/>
              <a:t> your child’s reading in print. Stocked book shelves by Class teacher – target children's ability with reading. Lots of comprehension activities to support these skills after finishing books.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9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</a:t>
            </a:r>
            <a:r>
              <a:rPr lang="en-US" baseline="0"/>
              <a:t> you have done your bit, how to go about helping them when they read! Lilac books are great – fantastic way to begin on the path to being a reader, develop story telling skills, use pictures as clues, encourage language use and development. Builds confidence and self esteem – I’m a reader! Lilac books on your tables – work in pairs trying to use the pictures to tell the story/information. Great precursor that allows </a:t>
            </a:r>
            <a:r>
              <a:rPr lang="en-US" baseline="0" err="1"/>
              <a:t>chidlren</a:t>
            </a:r>
            <a:r>
              <a:rPr lang="en-US" baseline="0"/>
              <a:t> to build those good solid reading skills and habits.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9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support children from their individual</a:t>
            </a:r>
            <a:r>
              <a:rPr lang="en-US" baseline="0"/>
              <a:t> starting points in all aspects of their learning and this is no different with reading. Use bug club to </a:t>
            </a:r>
            <a:r>
              <a:rPr lang="en-US" baseline="0" err="1"/>
              <a:t>supplment</a:t>
            </a:r>
            <a:r>
              <a:rPr lang="en-US" baseline="0"/>
              <a:t> your child’s reading in print. Stocked book shelves by Class teacher – target children's ability with reading. Lots of comprehension activities to support these skills after finishing </a:t>
            </a:r>
            <a:r>
              <a:rPr lang="en-US" baseline="0" err="1"/>
              <a:t>books.Demo</a:t>
            </a:r>
            <a:r>
              <a:rPr lang="en-US" baseline="0"/>
              <a:t> reading using phonics </a:t>
            </a:r>
          </a:p>
          <a:p>
            <a:r>
              <a:rPr lang="en-US" baseline="0"/>
              <a:t>Ask parents to use photocopied example of red book to sound out the text with others on their table. http://</a:t>
            </a:r>
            <a:r>
              <a:rPr lang="en-US" baseline="0" err="1"/>
              <a:t>www.oxfordowl.co.uk</a:t>
            </a:r>
            <a:r>
              <a:rPr lang="en-US" baseline="0"/>
              <a:t>/</a:t>
            </a:r>
            <a:r>
              <a:rPr lang="en-US" baseline="0" err="1"/>
              <a:t>api</a:t>
            </a:r>
            <a:r>
              <a:rPr lang="en-US" baseline="0"/>
              <a:t>/courses/27/</a:t>
            </a:r>
            <a:r>
              <a:rPr lang="en-US" baseline="0" err="1"/>
              <a:t>digital_books</a:t>
            </a:r>
            <a:r>
              <a:rPr lang="en-US" baseline="0"/>
              <a:t>/1285.html?engine=http%3A%2F%2Foup-oxed-pop-production-assets.s3.amazonaws.com%2Febook-engine%2F  </a:t>
            </a:r>
          </a:p>
          <a:p>
            <a:r>
              <a:rPr lang="en-US"/>
              <a:t>http://</a:t>
            </a:r>
            <a:r>
              <a:rPr lang="en-US" err="1"/>
              <a:t>www.oxfordowl.co.uk</a:t>
            </a:r>
            <a:r>
              <a:rPr lang="en-US"/>
              <a:t>/for-school/</a:t>
            </a:r>
            <a:r>
              <a:rPr lang="en-US" err="1"/>
              <a:t>ebook-collection?view</a:t>
            </a:r>
            <a:r>
              <a:rPr lang="en-US"/>
              <a:t>=</a:t>
            </a:r>
            <a:r>
              <a:rPr lang="en-US" err="1"/>
              <a:t>default&amp;query</a:t>
            </a:r>
            <a:r>
              <a:rPr lang="en-US"/>
              <a:t>=&amp;type=</a:t>
            </a:r>
            <a:r>
              <a:rPr lang="en-US" err="1"/>
              <a:t>book&amp;age_group</a:t>
            </a:r>
            <a:r>
              <a:rPr lang="en-US"/>
              <a:t>=Age+4-5&amp;book_band=&amp;</a:t>
            </a:r>
            <a:r>
              <a:rPr lang="en-US" err="1"/>
              <a:t>book_type</a:t>
            </a:r>
            <a:r>
              <a:rPr lang="en-US"/>
              <a:t>=&amp;series=#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9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support children from their individual</a:t>
            </a:r>
            <a:r>
              <a:rPr lang="en-US" baseline="0"/>
              <a:t> starting points in all aspects of their learning and this is no different with reading. Use bug club to </a:t>
            </a:r>
            <a:r>
              <a:rPr lang="en-US" baseline="0" err="1"/>
              <a:t>supplment</a:t>
            </a:r>
            <a:r>
              <a:rPr lang="en-US" baseline="0"/>
              <a:t> your child’s reading in print. Stocked book shelves by Class teacher – target children's ability with reading. Lots of comprehension activities to support these skills after finishing </a:t>
            </a:r>
            <a:r>
              <a:rPr lang="en-US" baseline="0" err="1"/>
              <a:t>books.Demo</a:t>
            </a:r>
            <a:r>
              <a:rPr lang="en-US" baseline="0"/>
              <a:t> reading using phonics </a:t>
            </a:r>
          </a:p>
          <a:p>
            <a:r>
              <a:rPr lang="en-US" baseline="0"/>
              <a:t>Ask parents to use photocopied example of red book to sound out the text with others on their table. http://</a:t>
            </a:r>
            <a:r>
              <a:rPr lang="en-US" baseline="0" err="1"/>
              <a:t>www.oxfordowl.co.uk</a:t>
            </a:r>
            <a:r>
              <a:rPr lang="en-US" baseline="0"/>
              <a:t>/</a:t>
            </a:r>
            <a:r>
              <a:rPr lang="en-US" baseline="0" err="1"/>
              <a:t>api</a:t>
            </a:r>
            <a:r>
              <a:rPr lang="en-US" baseline="0"/>
              <a:t>/courses/27/</a:t>
            </a:r>
            <a:r>
              <a:rPr lang="en-US" baseline="0" err="1"/>
              <a:t>digital_books</a:t>
            </a:r>
            <a:r>
              <a:rPr lang="en-US" baseline="0"/>
              <a:t>/1285.html?engine=http%3A%2F%2Foup-oxed-pop-production-assets.s3.amazonaws.com%2Febook-engine%2F  </a:t>
            </a:r>
          </a:p>
          <a:p>
            <a:r>
              <a:rPr lang="en-US"/>
              <a:t>http://</a:t>
            </a:r>
            <a:r>
              <a:rPr lang="en-US" err="1"/>
              <a:t>www.oxfordowl.co.uk</a:t>
            </a:r>
            <a:r>
              <a:rPr lang="en-US"/>
              <a:t>/for-school/</a:t>
            </a:r>
            <a:r>
              <a:rPr lang="en-US" err="1"/>
              <a:t>ebook-collection?view</a:t>
            </a:r>
            <a:r>
              <a:rPr lang="en-US"/>
              <a:t>=</a:t>
            </a:r>
            <a:r>
              <a:rPr lang="en-US" err="1"/>
              <a:t>default&amp;query</a:t>
            </a:r>
            <a:r>
              <a:rPr lang="en-US"/>
              <a:t>=&amp;type=</a:t>
            </a:r>
            <a:r>
              <a:rPr lang="en-US" err="1"/>
              <a:t>book&amp;age_group</a:t>
            </a:r>
            <a:r>
              <a:rPr lang="en-US"/>
              <a:t>=Age+4-5&amp;book_band=&amp;</a:t>
            </a:r>
            <a:r>
              <a:rPr lang="en-US" err="1"/>
              <a:t>book_type</a:t>
            </a:r>
            <a:r>
              <a:rPr lang="en-US"/>
              <a:t>=&amp;series=#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4866D-0F39-854C-93C7-9678E39D85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1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342F9F0E-3139-4CF9-BC01-4BFF1D6154DF}" type="datetime1">
              <a:rPr lang="en-US" smtClean="0"/>
              <a:t>9/15/2025</a:t>
            </a:fld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DD5C39F-D8AF-4C30-AB54-4BEE1026A14C}" type="datetime1">
              <a:rPr lang="en-US" smtClean="0"/>
              <a:t>9/15/2025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015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DD5C39F-D8AF-4C30-AB54-4BEE1026A14C}" type="datetime1">
              <a:rPr lang="en-US" smtClean="0"/>
              <a:t>9/15/2025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817892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DD5C39F-D8AF-4C30-AB54-4BEE1026A14C}" type="datetime1">
              <a:rPr lang="en-US" smtClean="0"/>
              <a:t>9/15/2025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59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DD5C39F-D8AF-4C30-AB54-4BEE1026A14C}" type="datetime1">
              <a:rPr lang="en-US" smtClean="0"/>
              <a:t>9/15/2025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561668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DD5C39F-D8AF-4C30-AB54-4BEE1026A14C}" type="datetime1">
              <a:rPr lang="en-US" smtClean="0"/>
              <a:t>9/15/2025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4234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E4F8ADB-A81A-4518-BB91-9A943B9664B1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22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E7B84FB-0788-4378-9278-2C0CB2EBFB83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7CFCC00-AF06-43FE-A599-BF90CBD464E5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530F636-AF8C-40A7-A21B-64B52D599DAD}" type="datetime1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4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C7D9579-315B-494B-B865-AD05324501A0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52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BCF6B66-C9E3-4E71-A9EF-10A0222C9C03}" type="datetime1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60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7A37D2D-70AF-4574-B0F0-EA0B0371FB77}" type="datetime1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BA025B1-1F41-4B6C-B423-0F7CC6B906C9}" type="datetime1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CF984BE-934E-43C1-B8AE-345DBD0BEEC6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101EC0B-449F-412C-929B-227F80C4CEDE}" type="datetime1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/>
          </a:p>
        </p:txBody>
      </p:sp>
    </p:spTree>
    <p:extLst>
      <p:ext uri="{BB962C8B-B14F-4D97-AF65-F5344CB8AC3E}">
        <p14:creationId xmlns:p14="http://schemas.microsoft.com/office/powerpoint/2010/main" val="406212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8DD5C39F-D8AF-4C30-AB54-4BEE1026A14C}" type="datetime1">
              <a:rPr lang="en-US" smtClean="0"/>
              <a:t>9/15/2025</a:t>
            </a:fld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2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tivelearnprimary.co.uk/planning#bugclub_phonic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</a:t>
            </a:fld>
            <a:endParaRPr kumimoji="0" lang="en-US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620" y="1039660"/>
            <a:ext cx="79665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latin typeface="Comic Sans MS" panose="030F0702030302020204" pitchFamily="66" charset="0"/>
                <a:cs typeface="Sassoon Penpals"/>
              </a:rPr>
              <a:t>Phonics and Reading</a:t>
            </a:r>
          </a:p>
          <a:p>
            <a:pPr algn="ctr"/>
            <a:r>
              <a:rPr lang="en-US" sz="6600">
                <a:latin typeface="Comic Sans MS" panose="030F0702030302020204" pitchFamily="66" charset="0"/>
                <a:cs typeface="Sassoon Penpals"/>
              </a:rPr>
              <a:t>in Reception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71" y="3601830"/>
            <a:ext cx="4836556" cy="310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1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99886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Online learning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509486"/>
            <a:ext cx="7367570" cy="5348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>
                <a:latin typeface="Comic Sans MS" panose="030F0702030302020204" pitchFamily="66" charset="0"/>
              </a:rPr>
              <a:t>Books</a:t>
            </a:r>
          </a:p>
          <a:p>
            <a:pPr marL="0" indent="0">
              <a:buNone/>
            </a:pPr>
            <a:r>
              <a:rPr lang="en-US" sz="2400">
                <a:latin typeface="Comic Sans MS" panose="030F0702030302020204" pitchFamily="66" charset="0"/>
              </a:rPr>
              <a:t>Your child will be allocated a small number of </a:t>
            </a:r>
          </a:p>
          <a:p>
            <a:pPr marL="0" indent="0">
              <a:buNone/>
            </a:pPr>
            <a:r>
              <a:rPr lang="en-US" sz="2400">
                <a:latin typeface="Comic Sans MS" panose="030F0702030302020204" pitchFamily="66" charset="0"/>
              </a:rPr>
              <a:t>books each week to support their reading and </a:t>
            </a:r>
          </a:p>
          <a:p>
            <a:pPr marL="0" indent="0">
              <a:buNone/>
            </a:pPr>
            <a:r>
              <a:rPr lang="en-US" sz="2400">
                <a:latin typeface="Comic Sans MS" panose="030F0702030302020204" pitchFamily="66" charset="0"/>
              </a:rPr>
              <a:t>phonics learning.  Don’t forget to click on the bug!</a:t>
            </a:r>
          </a:p>
          <a:p>
            <a:pPr marL="0" indent="0">
              <a:buNone/>
            </a:pPr>
            <a:endParaRPr lang="en-US" sz="24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b="1" u="sng">
                <a:latin typeface="Comic Sans MS" panose="030F0702030302020204" pitchFamily="66" charset="0"/>
              </a:rPr>
              <a:t>Games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>
                <a:latin typeface="Comic Sans MS" panose="030F0702030302020204" pitchFamily="66" charset="0"/>
              </a:rPr>
              <a:t>On occasion there will also be a short game for your child to play which helps assess how well they have understood the learning. </a:t>
            </a:r>
          </a:p>
          <a:p>
            <a:pPr marL="0" indent="0">
              <a:buNone/>
            </a:pPr>
            <a:endParaRPr lang="en-US" sz="2400" b="1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b="1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b="1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b="1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10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19017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latin typeface="Comic Sans MS" panose="030F0702030302020204" pitchFamily="66" charset="0"/>
              </a:rPr>
              <a:t>Why read a book more than once?</a:t>
            </a:r>
            <a:br>
              <a:rPr lang="en-US" b="1">
                <a:latin typeface="Comic Sans MS" panose="030F0702030302020204" pitchFamily="66" charset="0"/>
              </a:rPr>
            </a:b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930400"/>
            <a:ext cx="6169152" cy="4720920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Comic Sans MS" panose="030F0702030302020204" pitchFamily="66" charset="0"/>
              </a:rPr>
              <a:t>To check understanding – encourage use of picture clues to help understanding, also show your child how you might be able to predict the meaning from other word clues. </a:t>
            </a:r>
          </a:p>
          <a:p>
            <a:r>
              <a:rPr lang="en-US">
                <a:latin typeface="Comic Sans MS" panose="030F0702030302020204" pitchFamily="66" charset="0"/>
              </a:rPr>
              <a:t>Use question prompts to help deepen your child’s understanding and support their reading development.</a:t>
            </a:r>
          </a:p>
          <a:p>
            <a:r>
              <a:rPr lang="en-US">
                <a:latin typeface="Comic Sans MS" panose="030F0702030302020204" pitchFamily="66" charset="0"/>
              </a:rPr>
              <a:t>Has your child ever asked to have the same book read over and over again? Reading for enjoyment, story sequencing and story language.  </a:t>
            </a:r>
          </a:p>
          <a:p>
            <a:r>
              <a:rPr lang="en-US">
                <a:latin typeface="Comic Sans MS" panose="030F0702030302020204" pitchFamily="66" charset="0"/>
              </a:rPr>
              <a:t>Many of the home reading books have questions or activities to support your child’s reading comprehension. </a:t>
            </a:r>
          </a:p>
          <a:p>
            <a:r>
              <a:rPr lang="en-US">
                <a:latin typeface="Comic Sans MS" panose="030F0702030302020204" pitchFamily="66" charset="0"/>
              </a:rPr>
              <a:t>In school, during shared reading and 1:1 reading we will use reading vipers to support the children’s reading skills. </a:t>
            </a:r>
          </a:p>
          <a:p>
            <a:pPr marL="0" indent="0">
              <a:buNone/>
            </a:pP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1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388790"/>
            <a:ext cx="6478343" cy="613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56343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Extra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06287"/>
            <a:ext cx="6347714" cy="538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u="sng">
              <a:latin typeface="Comic Sans MS" panose="030F0702030302020204" pitchFamily="66" charset="0"/>
            </a:endParaRPr>
          </a:p>
          <a:p>
            <a:r>
              <a:rPr lang="en-US">
                <a:latin typeface="Comic Sans MS" panose="030F0702030302020204" pitchFamily="66" charset="0"/>
              </a:rPr>
              <a:t>Turn off the TV and limit screen time on other devices.</a:t>
            </a:r>
          </a:p>
          <a:p>
            <a:r>
              <a:rPr lang="en-US">
                <a:latin typeface="Comic Sans MS" panose="030F0702030302020204" pitchFamily="66" charset="0"/>
              </a:rPr>
              <a:t>Read when you are out and about – road signs, timetables, billboards, menus, recipes.</a:t>
            </a:r>
          </a:p>
          <a:p>
            <a:r>
              <a:rPr lang="en-US">
                <a:latin typeface="Comic Sans MS" panose="030F0702030302020204" pitchFamily="66" charset="0"/>
              </a:rPr>
              <a:t>Play games.</a:t>
            </a:r>
          </a:p>
          <a:p>
            <a:r>
              <a:rPr lang="en-US">
                <a:latin typeface="Comic Sans MS" panose="030F0702030302020204" pitchFamily="66" charset="0"/>
              </a:rPr>
              <a:t>Sing songs and nursery rhymes.</a:t>
            </a:r>
          </a:p>
          <a:p>
            <a:r>
              <a:rPr lang="en-US">
                <a:latin typeface="Comic Sans MS" panose="030F0702030302020204" pitchFamily="66" charset="0"/>
              </a:rPr>
              <a:t>Read and recite poetry / tongue twisters.</a:t>
            </a:r>
          </a:p>
          <a:p>
            <a:r>
              <a:rPr lang="en-US">
                <a:latin typeface="Comic Sans MS" panose="030F0702030302020204" pitchFamily="66" charset="0"/>
              </a:rPr>
              <a:t>Look at Tapestry together and listen to your child as they tell you about their school activities.</a:t>
            </a:r>
          </a:p>
          <a:p>
            <a:r>
              <a:rPr lang="en-US">
                <a:latin typeface="Comic Sans MS" panose="030F0702030302020204" pitchFamily="66" charset="0"/>
              </a:rPr>
              <a:t>TALK TALK TALK!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13</a:t>
            </a:fld>
            <a:endParaRPr kumimoji="0" lang="en-US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33" y="5112328"/>
            <a:ext cx="3799812" cy="157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6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1"/>
            <a:ext cx="6608619" cy="51261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mic Sans MS" panose="030F0702030302020204" pitchFamily="66" charset="0"/>
              </a:rPr>
              <a:t>Other information and reminders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6" y="1209238"/>
            <a:ext cx="7827819" cy="50146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>
                <a:latin typeface="Comic Sans MS"/>
              </a:rPr>
              <a:t>After half term we will be starting our Family Fridays! You will be able to come into the class rooms with your child to read and share a story.</a:t>
            </a:r>
          </a:p>
          <a:p>
            <a:r>
              <a:rPr lang="en-US" b="1" u="sng">
                <a:latin typeface="Comic Sans MS"/>
              </a:rPr>
              <a:t>Tapestry</a:t>
            </a:r>
            <a:r>
              <a:rPr lang="en-US" b="1">
                <a:latin typeface="Comic Sans MS"/>
              </a:rPr>
              <a:t> – </a:t>
            </a:r>
            <a:r>
              <a:rPr lang="en-US">
                <a:latin typeface="Comic Sans MS"/>
              </a:rPr>
              <a:t>access, like our posts, occasional homework, your posts </a:t>
            </a:r>
            <a:endParaRPr lang="en-US">
              <a:latin typeface="Comic Sans MS" panose="030F0702030302020204" pitchFamily="66" charset="0"/>
            </a:endParaRPr>
          </a:p>
          <a:p>
            <a:endParaRPr lang="en-US" sz="1000" b="1" u="sng">
              <a:latin typeface="Comic Sans MS" panose="030F0702030302020204" pitchFamily="66" charset="0"/>
            </a:endParaRPr>
          </a:p>
          <a:p>
            <a:r>
              <a:rPr lang="en-US" b="1" u="sng">
                <a:latin typeface="Comic Sans MS" panose="030F0702030302020204" pitchFamily="66" charset="0"/>
              </a:rPr>
              <a:t>Class page </a:t>
            </a:r>
            <a:r>
              <a:rPr lang="en-US">
                <a:latin typeface="Comic Sans MS" panose="030F0702030302020204" pitchFamily="66" charset="0"/>
              </a:rPr>
              <a:t>– this is updated regularly with information about the children’s week, timetable and curriculum overviews. </a:t>
            </a:r>
          </a:p>
          <a:p>
            <a:pPr marL="0" indent="0">
              <a:buNone/>
            </a:pPr>
            <a:endParaRPr lang="en-US" sz="1000" b="1" u="sng">
              <a:latin typeface="Comic Sans MS" panose="030F0702030302020204" pitchFamily="66" charset="0"/>
            </a:endParaRPr>
          </a:p>
          <a:p>
            <a:r>
              <a:rPr lang="en-US" b="1" u="sng">
                <a:latin typeface="Comic Sans MS"/>
              </a:rPr>
              <a:t>PE days</a:t>
            </a:r>
            <a:r>
              <a:rPr lang="en-US">
                <a:latin typeface="Comic Sans MS"/>
              </a:rPr>
              <a:t> – Thursday and Friday remove earrings, children come in their PE kit.</a:t>
            </a:r>
          </a:p>
          <a:p>
            <a:endParaRPr lang="en-US" sz="1000">
              <a:latin typeface="Comic Sans MS" panose="030F0702030302020204" pitchFamily="66" charset="0"/>
            </a:endParaRPr>
          </a:p>
          <a:p>
            <a:r>
              <a:rPr lang="en-US" b="1" u="sng">
                <a:latin typeface="Comic Sans MS" panose="030F0702030302020204" pitchFamily="66" charset="0"/>
              </a:rPr>
              <a:t>Water bottles</a:t>
            </a:r>
            <a:r>
              <a:rPr lang="en-US">
                <a:latin typeface="Comic Sans MS" panose="030F0702030302020204" pitchFamily="66" charset="0"/>
              </a:rPr>
              <a:t> – labelled and only water please.</a:t>
            </a:r>
          </a:p>
          <a:p>
            <a:endParaRPr lang="en-US" sz="1000">
              <a:latin typeface="Comic Sans MS" panose="030F0702030302020204" pitchFamily="66" charset="0"/>
            </a:endParaRPr>
          </a:p>
          <a:p>
            <a:r>
              <a:rPr lang="en-US" b="1" u="sng">
                <a:latin typeface="Comic Sans MS" panose="030F0702030302020204" pitchFamily="66" charset="0"/>
              </a:rPr>
              <a:t>Clothing</a:t>
            </a:r>
            <a:r>
              <a:rPr lang="en-US">
                <a:latin typeface="Comic Sans MS" panose="030F0702030302020204" pitchFamily="66" charset="0"/>
              </a:rPr>
              <a:t> – please label clearly.</a:t>
            </a:r>
          </a:p>
          <a:p>
            <a:endParaRPr lang="en-US" sz="1000">
              <a:latin typeface="Comic Sans MS" panose="030F0702030302020204" pitchFamily="66" charset="0"/>
            </a:endParaRPr>
          </a:p>
          <a:p>
            <a:r>
              <a:rPr lang="en-US" b="1" u="sng">
                <a:latin typeface="Comic Sans MS"/>
              </a:rPr>
              <a:t>Welly boots and waterproofs for Forest School </a:t>
            </a:r>
            <a:r>
              <a:rPr lang="en-US">
                <a:latin typeface="Comic Sans MS"/>
              </a:rPr>
              <a:t>– Have you brought some 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14</a:t>
            </a:fld>
            <a:endParaRPr kumimoji="0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Any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317448"/>
            <a:ext cx="6270172" cy="543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6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67657"/>
          </a:xfrm>
        </p:spPr>
        <p:txBody>
          <a:bodyPr/>
          <a:lstStyle/>
          <a:p>
            <a:pPr algn="ctr"/>
            <a:r>
              <a:rPr lang="en-GB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94972"/>
            <a:ext cx="6347714" cy="4546392"/>
          </a:xfrm>
        </p:spPr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At TWS we use the ‘Phonics Bug’                             phonic scheme to support our phonics learning.</a:t>
            </a:r>
          </a:p>
          <a:p>
            <a:r>
              <a:rPr lang="en-GB">
                <a:latin typeface="Comic Sans MS" panose="030F0702030302020204" pitchFamily="66" charset="0"/>
              </a:rPr>
              <a:t>The children have been practising their listening skills in preparation for hearing letter sounds.</a:t>
            </a:r>
          </a:p>
          <a:p>
            <a:r>
              <a:rPr lang="en-GB">
                <a:latin typeface="Comic Sans MS" panose="030F0702030302020204" pitchFamily="66" charset="0"/>
              </a:rPr>
              <a:t>The children will be learning the sound each letter makes to support their reading and writing.</a:t>
            </a:r>
          </a:p>
          <a:p>
            <a:r>
              <a:rPr lang="en-GB">
                <a:latin typeface="Comic Sans MS" panose="030F0702030302020204" pitchFamily="66" charset="0"/>
              </a:rPr>
              <a:t>The children have a phonics lesson twice a day which includes pencil grip and letter formation.</a:t>
            </a:r>
          </a:p>
          <a:p>
            <a:endParaRPr lang="en-GB">
              <a:latin typeface="Comic Sans MS" panose="030F0702030302020204" pitchFamily="66" charset="0"/>
            </a:endParaRPr>
          </a:p>
          <a:p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2</a:t>
            </a:fld>
            <a:endParaRPr kumimoji="0"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Bug Club Family | Primary Curricul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49" y="44410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5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>
            <a:normAutofit fontScale="90000"/>
          </a:bodyPr>
          <a:lstStyle/>
          <a:p>
            <a:r>
              <a:rPr lang="en-GB"/>
              <a:t>How phonics is taught in class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Demo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348" t="25663" r="51176" b="21875"/>
          <a:stretch/>
        </p:blipFill>
        <p:spPr>
          <a:xfrm>
            <a:off x="5086947" y="5546613"/>
            <a:ext cx="3741577" cy="33112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46908" y="5364371"/>
            <a:ext cx="753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hlinkClick r:id="rId4"/>
              </a:rPr>
              <a:t>https://www.activelearnprimary.co.uk/planning#bugclub_phonics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0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>
                <a:latin typeface="Comic Sans MS" panose="030F0702030302020204" pitchFamily="66" charset="0"/>
              </a:rPr>
              <a:t>Phonics at home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065409" cy="4856018"/>
          </a:xfrm>
        </p:spPr>
        <p:txBody>
          <a:bodyPr>
            <a:normAutofit/>
          </a:bodyPr>
          <a:lstStyle/>
          <a:p>
            <a:r>
              <a:rPr lang="en-GB">
                <a:latin typeface="Comic Sans MS" panose="030F0702030302020204" pitchFamily="66" charset="0"/>
              </a:rPr>
              <a:t>Look for objects beginning with a particular letter sound around the home.</a:t>
            </a:r>
          </a:p>
          <a:p>
            <a:r>
              <a:rPr lang="en-US">
                <a:latin typeface="Comic Sans MS" panose="030F0702030302020204" pitchFamily="66" charset="0"/>
              </a:rPr>
              <a:t>Sort objects by their initial letter sound.</a:t>
            </a:r>
            <a:endParaRPr lang="en-GB">
              <a:latin typeface="Comic Sans MS" panose="030F0702030302020204" pitchFamily="66" charset="0"/>
            </a:endParaRPr>
          </a:p>
          <a:p>
            <a:r>
              <a:rPr lang="en-GB">
                <a:latin typeface="Comic Sans MS" panose="030F0702030302020204" pitchFamily="66" charset="0"/>
              </a:rPr>
              <a:t>Play action games saying the action in ‘sound talk’ to support your child’s blending skills. </a:t>
            </a:r>
          </a:p>
          <a:p>
            <a:pPr marL="0" indent="0">
              <a:buNone/>
            </a:pPr>
            <a:r>
              <a:rPr lang="en-GB" err="1">
                <a:latin typeface="Comic Sans MS" panose="030F0702030302020204" pitchFamily="66" charset="0"/>
              </a:rPr>
              <a:t>Eg</a:t>
            </a:r>
            <a:r>
              <a:rPr lang="en-GB">
                <a:latin typeface="Comic Sans MS" panose="030F0702030302020204" pitchFamily="66" charset="0"/>
              </a:rPr>
              <a:t>. Can you: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c-l-a-p your hands,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j-u-m-p,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h-o-p,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t-a-p your knees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8" y="3853910"/>
            <a:ext cx="4194628" cy="260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5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Supporting your child with phonics and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930400"/>
            <a:ext cx="6264402" cy="28632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What next?</a:t>
            </a:r>
          </a:p>
          <a:p>
            <a:r>
              <a:rPr lang="en-US">
                <a:latin typeface="Comic Sans MS" panose="030F0702030302020204" pitchFamily="66" charset="0"/>
              </a:rPr>
              <a:t>In class each week your child will be learning the sounds that individual letters make.</a:t>
            </a:r>
          </a:p>
          <a:p>
            <a:r>
              <a:rPr lang="en-US">
                <a:latin typeface="Comic Sans MS" panose="030F0702030302020204" pitchFamily="66" charset="0"/>
              </a:rPr>
              <a:t>We also introduce the children to tricky words – these are words that have to be learnt by sight. </a:t>
            </a:r>
          </a:p>
          <a:p>
            <a:r>
              <a:rPr lang="en-US">
                <a:latin typeface="Comic Sans MS" panose="030F0702030302020204" pitchFamily="66" charset="0"/>
              </a:rPr>
              <a:t>Please practice reading and writing the letter names, sounds and words.</a:t>
            </a:r>
          </a:p>
          <a:p>
            <a:r>
              <a:rPr lang="en-US">
                <a:latin typeface="Comic Sans MS" panose="030F0702030302020204" pitchFamily="66" charset="0"/>
              </a:rPr>
              <a:t>Play lots of games using the letters sounds, games like ‘I spy’ are great for helping with this. </a:t>
            </a:r>
          </a:p>
          <a:p>
            <a:pPr marL="0" indent="0">
              <a:buNone/>
            </a:pP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88357" y="5858800"/>
            <a:ext cx="512638" cy="365125"/>
          </a:xfrm>
        </p:spPr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281" y="4121324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5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86971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Reading in Reception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480457"/>
            <a:ext cx="7359777" cy="50927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omic Sans MS"/>
              </a:rPr>
              <a:t>Children read 1:1 with their Class Teacher or Teaching Assistant at least once a week.</a:t>
            </a:r>
            <a:endParaRPr lang="en-US"/>
          </a:p>
          <a:p>
            <a:r>
              <a:rPr lang="en-US">
                <a:latin typeface="Comic Sans MS"/>
              </a:rPr>
              <a:t>Class reading and reading for enjoyment as a class everyday.</a:t>
            </a:r>
          </a:p>
          <a:p>
            <a:r>
              <a:rPr lang="en-US">
                <a:latin typeface="Comic Sans MS"/>
              </a:rPr>
              <a:t>Reading at </a:t>
            </a:r>
            <a:r>
              <a:rPr lang="en-US" b="1">
                <a:latin typeface="Comic Sans MS"/>
              </a:rPr>
              <a:t>home</a:t>
            </a:r>
            <a:r>
              <a:rPr lang="en-US">
                <a:latin typeface="Comic Sans MS"/>
              </a:rPr>
              <a:t> 4 times a week.</a:t>
            </a:r>
          </a:p>
          <a:p>
            <a:r>
              <a:rPr lang="en-US">
                <a:latin typeface="Comic Sans MS"/>
              </a:rPr>
              <a:t>School library books.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6</a:t>
            </a:fld>
            <a:endParaRPr kumimoji="0"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1"/>
          <a:stretch/>
        </p:blipFill>
        <p:spPr bwMode="auto">
          <a:xfrm>
            <a:off x="1756229" y="3685309"/>
            <a:ext cx="4833257" cy="245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00688" cy="1320800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How we introduce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9" y="1509486"/>
            <a:ext cx="7297638" cy="5112986"/>
          </a:xfrm>
        </p:spPr>
        <p:txBody>
          <a:bodyPr>
            <a:normAutofit/>
          </a:bodyPr>
          <a:lstStyle/>
          <a:p>
            <a:r>
              <a:rPr lang="en-US" b="1">
                <a:latin typeface="Comic Sans MS" panose="030F0702030302020204" pitchFamily="66" charset="0"/>
              </a:rPr>
              <a:t>Picture books </a:t>
            </a:r>
            <a:r>
              <a:rPr lang="en-US">
                <a:latin typeface="Comic Sans MS" panose="030F0702030302020204" pitchFamily="66" charset="0"/>
              </a:rPr>
              <a:t>–These are books with no text. These encourage children to use pictures as clues to tell the story and builds on    their communication and story language and story sequencing.</a:t>
            </a:r>
          </a:p>
          <a:p>
            <a:endParaRPr lang="en-US" sz="800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>
              <a:latin typeface="Comic Sans MS" panose="030F0702030302020204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>
                <a:latin typeface="Comic Sans MS" panose="030F0702030302020204" pitchFamily="66" charset="0"/>
              </a:rPr>
              <a:t>“The more you read aloud, the better you get to know the story,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>
                <a:latin typeface="Comic Sans MS" panose="030F0702030302020204" pitchFamily="66" charset="0"/>
              </a:rPr>
              <a:t>the more it can be improved.”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>
                <a:latin typeface="Comic Sans MS" panose="030F0702030302020204" pitchFamily="66" charset="0"/>
              </a:rPr>
              <a:t>Pie Corbett, 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7</a:t>
            </a:fld>
            <a:endParaRPr kumimoji="0"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\\Twssrv\staff$\smithl\My Pictures\reading\IMG_20180917_0736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22" y="2641145"/>
            <a:ext cx="4073236" cy="206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Reading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291771"/>
            <a:ext cx="6893052" cy="5281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What next?</a:t>
            </a:r>
            <a:endParaRPr lang="en-US" b="1">
              <a:latin typeface="Comic Sans MS" panose="030F0702030302020204" pitchFamily="66" charset="0"/>
            </a:endParaRPr>
          </a:p>
          <a:p>
            <a:r>
              <a:rPr lang="en-US" b="1">
                <a:latin typeface="Comic Sans MS" panose="030F0702030302020204" pitchFamily="66" charset="0"/>
              </a:rPr>
              <a:t>Banded books-</a:t>
            </a:r>
            <a:r>
              <a:rPr lang="en-US">
                <a:latin typeface="Comic Sans MS" panose="030F0702030302020204" pitchFamily="66" charset="0"/>
              </a:rPr>
              <a:t>These books are </a:t>
            </a:r>
            <a:r>
              <a:rPr lang="en-US" b="1">
                <a:latin typeface="Comic Sans MS" panose="030F0702030302020204" pitchFamily="66" charset="0"/>
              </a:rPr>
              <a:t>decodable. </a:t>
            </a:r>
            <a:r>
              <a:rPr lang="en-US">
                <a:latin typeface="Comic Sans MS" panose="030F0702030302020204" pitchFamily="66" charset="0"/>
              </a:rPr>
              <a:t>They</a:t>
            </a:r>
            <a:r>
              <a:rPr lang="en-US" b="1">
                <a:latin typeface="Comic Sans MS" panose="030F0702030302020204" pitchFamily="66" charset="0"/>
              </a:rPr>
              <a:t> </a:t>
            </a:r>
            <a:r>
              <a:rPr lang="en-US">
                <a:latin typeface="Comic Sans MS" panose="030F0702030302020204" pitchFamily="66" charset="0"/>
              </a:rPr>
              <a:t>allow children to practice </a:t>
            </a:r>
            <a:r>
              <a:rPr lang="en-US" b="1">
                <a:latin typeface="Comic Sans MS" panose="030F0702030302020204" pitchFamily="66" charset="0"/>
              </a:rPr>
              <a:t>segmenting</a:t>
            </a:r>
            <a:r>
              <a:rPr lang="en-US">
                <a:latin typeface="Comic Sans MS" panose="030F0702030302020204" pitchFamily="66" charset="0"/>
              </a:rPr>
              <a:t> and </a:t>
            </a:r>
            <a:r>
              <a:rPr lang="en-US" b="1">
                <a:latin typeface="Comic Sans MS" panose="030F0702030302020204" pitchFamily="66" charset="0"/>
              </a:rPr>
              <a:t>blending. </a:t>
            </a:r>
            <a:r>
              <a:rPr lang="en-US">
                <a:latin typeface="Comic Sans MS" panose="030F0702030302020204" pitchFamily="66" charset="0"/>
              </a:rPr>
              <a:t>The books will match the letter sounds your child is learning in class. </a:t>
            </a:r>
          </a:p>
          <a:p>
            <a:pPr marL="0" indent="0">
              <a:buNone/>
            </a:pP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8</a:t>
            </a:fld>
            <a:endParaRPr kumimoji="0" lang="en-US">
              <a:solidFill>
                <a:srgbClr val="FFFFFF"/>
              </a:solidFill>
            </a:endParaRPr>
          </a:p>
        </p:txBody>
      </p:sp>
      <p:pic>
        <p:nvPicPr>
          <p:cNvPr id="2050" name="Picture 2" descr="\\Twssrv\staff$\smithl\My Pictures\reading\IMG_20180917_0736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7" y="2867064"/>
            <a:ext cx="5476855" cy="341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6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99886"/>
          </a:xfrm>
        </p:spPr>
        <p:txBody>
          <a:bodyPr/>
          <a:lstStyle/>
          <a:p>
            <a:pPr algn="ctr"/>
            <a:r>
              <a:rPr lang="en-US">
                <a:latin typeface="Comic Sans MS" panose="030F0702030302020204" pitchFamily="66" charset="0"/>
              </a:rPr>
              <a:t>Reading diaries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509486"/>
            <a:ext cx="5976042" cy="50637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>
                <a:latin typeface="Comic Sans MS" panose="030F0702030302020204" pitchFamily="66" charset="0"/>
              </a:rPr>
              <a:t>Recording your child’s reading</a:t>
            </a:r>
          </a:p>
          <a:p>
            <a:r>
              <a:rPr lang="en-US">
                <a:latin typeface="Comic Sans MS" panose="030F0702030302020204" pitchFamily="66" charset="0"/>
              </a:rPr>
              <a:t>It is essential that you sign and                           date your child’s reading record                       </a:t>
            </a:r>
            <a:r>
              <a:rPr lang="en-US" b="1">
                <a:latin typeface="Comic Sans MS" panose="030F0702030302020204" pitchFamily="66" charset="0"/>
              </a:rPr>
              <a:t>after each read</a:t>
            </a:r>
            <a:r>
              <a:rPr lang="en-US">
                <a:latin typeface="Comic Sans MS" panose="030F0702030302020204" pitchFamily="66" charset="0"/>
              </a:rPr>
              <a:t>.        </a:t>
            </a:r>
          </a:p>
          <a:p>
            <a:r>
              <a:rPr lang="en-US">
                <a:latin typeface="Comic Sans MS"/>
              </a:rPr>
              <a:t>This allows us to know when your                      child’s book needs changing and to                          monitor their progress. </a:t>
            </a:r>
            <a:endParaRPr lang="en-US">
              <a:latin typeface="Comic Sans MS" panose="030F0702030302020204" pitchFamily="66" charset="0"/>
            </a:endParaRPr>
          </a:p>
          <a:p>
            <a:r>
              <a:rPr lang="en-US">
                <a:latin typeface="Comic Sans MS" panose="030F0702030302020204" pitchFamily="66" charset="0"/>
              </a:rPr>
              <a:t>We have class reward charts to                 encourage your child to read at                        home.</a:t>
            </a:r>
          </a:p>
          <a:p>
            <a:r>
              <a:rPr lang="en-US">
                <a:latin typeface="Comic Sans MS" panose="030F0702030302020204" pitchFamily="66" charset="0"/>
              </a:rPr>
              <a:t>Please feel free to write a                              comment if you so wish. </a:t>
            </a:r>
          </a:p>
          <a:p>
            <a:r>
              <a:rPr lang="en-US">
                <a:latin typeface="Comic Sans MS" panose="030F0702030302020204" pitchFamily="66" charset="0"/>
              </a:rPr>
              <a:t>Hints and tips sections.</a:t>
            </a:r>
          </a:p>
          <a:p>
            <a:pPr marL="0" indent="0">
              <a:buNone/>
            </a:pPr>
            <a:endParaRPr lang="en-US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9</a:t>
            </a:fld>
            <a:endParaRPr kumimoji="0"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468" r="28597"/>
          <a:stretch/>
        </p:blipFill>
        <p:spPr>
          <a:xfrm>
            <a:off x="4903055" y="2064646"/>
            <a:ext cx="3371269" cy="470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6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a9fd9f-4fc4-45f3-b363-30ace871f2b4">
      <Terms xmlns="http://schemas.microsoft.com/office/infopath/2007/PartnerControls"/>
    </lcf76f155ced4ddcb4097134ff3c332f>
    <TaxCatchAll xmlns="a21df388-7340-4b2c-8a2f-84ce4c6e42d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44B53BE2F724E83648D9D0D3DA5AD" ma:contentTypeVersion="16" ma:contentTypeDescription="Create a new document." ma:contentTypeScope="" ma:versionID="3e3830a89cb1bbaa2b005ed39d2288f4">
  <xsd:schema xmlns:xsd="http://www.w3.org/2001/XMLSchema" xmlns:xs="http://www.w3.org/2001/XMLSchema" xmlns:p="http://schemas.microsoft.com/office/2006/metadata/properties" xmlns:ns2="4ea9fd9f-4fc4-45f3-b363-30ace871f2b4" xmlns:ns3="a21df388-7340-4b2c-8a2f-84ce4c6e42d0" targetNamespace="http://schemas.microsoft.com/office/2006/metadata/properties" ma:root="true" ma:fieldsID="f2c9950fe89cd4e21594d5f075b1cb28" ns2:_="" ns3:_="">
    <xsd:import namespace="4ea9fd9f-4fc4-45f3-b363-30ace871f2b4"/>
    <xsd:import namespace="a21df388-7340-4b2c-8a2f-84ce4c6e42d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9fd9f-4fc4-45f3-b363-30ace871f2b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430c590a-df70-42f5-a6a4-fbbf85afde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df388-7340-4b2c-8a2f-84ce4c6e42d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49ff9cc-e569-4b5b-9202-898c753810cc}" ma:internalName="TaxCatchAll" ma:showField="CatchAllData" ma:web="a21df388-7340-4b2c-8a2f-84ce4c6e42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EEDC5D-5C18-4298-AC9F-B5CBBAA47024}">
  <ds:schemaRefs>
    <ds:schemaRef ds:uri="4ea9fd9f-4fc4-45f3-b363-30ace871f2b4"/>
    <ds:schemaRef ds:uri="a21df388-7340-4b2c-8a2f-84ce4c6e42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C008E3-1EF1-4BBE-A12E-724087E24E58}">
  <ds:schemaRefs>
    <ds:schemaRef ds:uri="4ea9fd9f-4fc4-45f3-b363-30ace871f2b4"/>
    <ds:schemaRef ds:uri="a21df388-7340-4b2c-8a2f-84ce4c6e42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768C183-EEF2-42C4-B856-0063414646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1498</Words>
  <Application>Microsoft Office PowerPoint</Application>
  <PresentationFormat>On-screen Show (4:3)</PresentationFormat>
  <Paragraphs>137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Trebuchet MS</vt:lpstr>
      <vt:lpstr>Wingdings 3</vt:lpstr>
      <vt:lpstr>Facet</vt:lpstr>
      <vt:lpstr>PowerPoint Presentation</vt:lpstr>
      <vt:lpstr>Phonics</vt:lpstr>
      <vt:lpstr>How phonics is taught in class   Demo lesson</vt:lpstr>
      <vt:lpstr>Phonics at home </vt:lpstr>
      <vt:lpstr>Supporting your child with phonics and reading</vt:lpstr>
      <vt:lpstr>Reading in Reception</vt:lpstr>
      <vt:lpstr>How we introduce reading</vt:lpstr>
      <vt:lpstr>Reading at home</vt:lpstr>
      <vt:lpstr>Reading diaries</vt:lpstr>
      <vt:lpstr>Online learning </vt:lpstr>
      <vt:lpstr>Why read a book more than once? </vt:lpstr>
      <vt:lpstr>PowerPoint Presentation</vt:lpstr>
      <vt:lpstr>Extra tips</vt:lpstr>
      <vt:lpstr>Other information and reminders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Mugridge</dc:creator>
  <cp:lastModifiedBy>Lynda Collins</cp:lastModifiedBy>
  <cp:revision>5</cp:revision>
  <cp:lastPrinted>2021-09-09T14:03:51Z</cp:lastPrinted>
  <dcterms:created xsi:type="dcterms:W3CDTF">2015-02-03T18:10:01Z</dcterms:created>
  <dcterms:modified xsi:type="dcterms:W3CDTF">2025-09-15T15:08:31Z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0x0101002FE44B53BE2F724E83648D9D0D3DA5AD</vt:lpwstr>
  </property>
  <property fmtid="{D5CDD505-2E9C-101B-9397-08002B2CF9AE}" pid="3" name="MediaServiceImageTags">
    <vt:lpwstr/>
  </property>
</Properties>
</file>